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>
  <p:sldMasterIdLst>
    <p:sldMasterId id="2147483708" r:id="rId1"/>
  </p:sldMasterIdLst>
  <p:notesMasterIdLst>
    <p:notesMasterId r:id="rId42"/>
  </p:notesMasterIdLst>
  <p:handoutMasterIdLst>
    <p:handoutMasterId r:id="rId43"/>
  </p:handoutMasterIdLst>
  <p:sldIdLst>
    <p:sldId id="604" r:id="rId2"/>
    <p:sldId id="607" r:id="rId3"/>
    <p:sldId id="609" r:id="rId4"/>
    <p:sldId id="608" r:id="rId5"/>
    <p:sldId id="610" r:id="rId6"/>
    <p:sldId id="611" r:id="rId7"/>
    <p:sldId id="612" r:id="rId8"/>
    <p:sldId id="613" r:id="rId9"/>
    <p:sldId id="614" r:id="rId10"/>
    <p:sldId id="615" r:id="rId11"/>
    <p:sldId id="616" r:id="rId12"/>
    <p:sldId id="617" r:id="rId13"/>
    <p:sldId id="618" r:id="rId14"/>
    <p:sldId id="619" r:id="rId15"/>
    <p:sldId id="620" r:id="rId16"/>
    <p:sldId id="621" r:id="rId17"/>
    <p:sldId id="622" r:id="rId18"/>
    <p:sldId id="623" r:id="rId19"/>
    <p:sldId id="624" r:id="rId20"/>
    <p:sldId id="625" r:id="rId21"/>
    <p:sldId id="626" r:id="rId22"/>
    <p:sldId id="627" r:id="rId23"/>
    <p:sldId id="628" r:id="rId24"/>
    <p:sldId id="629" r:id="rId25"/>
    <p:sldId id="630" r:id="rId26"/>
    <p:sldId id="631" r:id="rId27"/>
    <p:sldId id="632" r:id="rId28"/>
    <p:sldId id="633" r:id="rId29"/>
    <p:sldId id="634" r:id="rId30"/>
    <p:sldId id="635" r:id="rId31"/>
    <p:sldId id="636" r:id="rId32"/>
    <p:sldId id="637" r:id="rId33"/>
    <p:sldId id="638" r:id="rId34"/>
    <p:sldId id="639" r:id="rId35"/>
    <p:sldId id="640" r:id="rId36"/>
    <p:sldId id="641" r:id="rId37"/>
    <p:sldId id="643" r:id="rId38"/>
    <p:sldId id="644" r:id="rId39"/>
    <p:sldId id="645" r:id="rId40"/>
    <p:sldId id="646" r:id="rId41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623">
          <p15:clr>
            <a:srgbClr val="A4A3A4"/>
          </p15:clr>
        </p15:guide>
        <p15:guide id="3" orient="horz" pos="99">
          <p15:clr>
            <a:srgbClr val="A4A3A4"/>
          </p15:clr>
        </p15:guide>
        <p15:guide id="4" pos="2880">
          <p15:clr>
            <a:srgbClr val="A4A3A4"/>
          </p15:clr>
        </p15:guide>
        <p15:guide id="5" pos="274">
          <p15:clr>
            <a:srgbClr val="A4A3A4"/>
          </p15:clr>
        </p15:guide>
        <p15:guide id="6" pos="5630">
          <p15:clr>
            <a:srgbClr val="A4A3A4"/>
          </p15:clr>
        </p15:guide>
        <p15:guide id="7" pos="586">
          <p15:clr>
            <a:srgbClr val="A4A3A4"/>
          </p15:clr>
        </p15:guide>
        <p15:guide id="8" pos="31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99"/>
    <a:srgbClr val="EAEAEA"/>
    <a:srgbClr val="E8E8E8"/>
    <a:srgbClr val="131E57"/>
    <a:srgbClr val="6699FF"/>
    <a:srgbClr val="9999FF"/>
    <a:srgbClr val="B2B2B2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124" autoAdjust="0"/>
    <p:restoredTop sz="87886" autoAdjust="0"/>
  </p:normalViewPr>
  <p:slideViewPr>
    <p:cSldViewPr snapToGrid="0" snapToObjects="1">
      <p:cViewPr varScale="1">
        <p:scale>
          <a:sx n="111" d="100"/>
          <a:sy n="111" d="100"/>
        </p:scale>
        <p:origin x="1968" y="96"/>
      </p:cViewPr>
      <p:guideLst>
        <p:guide orient="horz" pos="2160"/>
        <p:guide orient="horz" pos="623"/>
        <p:guide orient="horz" pos="99"/>
        <p:guide pos="2880"/>
        <p:guide pos="274"/>
        <p:guide pos="5630"/>
        <p:guide pos="586"/>
        <p:guide pos="31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92FDED-3FE6-47CE-93E4-4C5EFE88C580}" type="doc">
      <dgm:prSet loTypeId="urn:microsoft.com/office/officeart/2005/8/layout/venn1" loCatId="relationship" qsTypeId="urn:microsoft.com/office/officeart/2005/8/quickstyle/simple5" qsCatId="simple" csTypeId="urn:microsoft.com/office/officeart/2005/8/colors/colorful3" csCatId="colorful" phldr="1"/>
      <dgm:spPr/>
    </dgm:pt>
    <dgm:pt modelId="{A3B483FC-4DF4-427F-937E-E0B44CF32FB3}">
      <dgm:prSet phldrT="[Text]"/>
      <dgm:spPr/>
      <dgm:t>
        <a:bodyPr/>
        <a:lstStyle/>
        <a:p>
          <a:r>
            <a:rPr lang="en-US" dirty="0"/>
            <a:t>Healthcare</a:t>
          </a:r>
        </a:p>
      </dgm:t>
    </dgm:pt>
    <dgm:pt modelId="{1DF9246E-5282-4DB6-BD60-24A31BB8C350}" type="parTrans" cxnId="{CC44EABE-088D-4829-8406-2FDBC21AFD14}">
      <dgm:prSet/>
      <dgm:spPr/>
      <dgm:t>
        <a:bodyPr/>
        <a:lstStyle/>
        <a:p>
          <a:endParaRPr lang="en-US"/>
        </a:p>
      </dgm:t>
    </dgm:pt>
    <dgm:pt modelId="{ECC6B1C0-F8FA-4569-B1BC-9118D72723D2}" type="sibTrans" cxnId="{CC44EABE-088D-4829-8406-2FDBC21AFD14}">
      <dgm:prSet/>
      <dgm:spPr/>
      <dgm:t>
        <a:bodyPr/>
        <a:lstStyle/>
        <a:p>
          <a:endParaRPr lang="en-US"/>
        </a:p>
      </dgm:t>
    </dgm:pt>
    <dgm:pt modelId="{45D3FC0A-4DED-4BF7-ABF5-ACAE6C657387}">
      <dgm:prSet phldrT="[Text]"/>
      <dgm:spPr/>
      <dgm:t>
        <a:bodyPr/>
        <a:lstStyle/>
        <a:p>
          <a:r>
            <a:rPr lang="en-US" dirty="0"/>
            <a:t>Computer Science</a:t>
          </a:r>
        </a:p>
      </dgm:t>
    </dgm:pt>
    <dgm:pt modelId="{7DEEC4A3-CEBA-403E-A1F0-8EF03C693578}" type="parTrans" cxnId="{004D6E99-D83F-4993-8144-30FF037E0BD1}">
      <dgm:prSet/>
      <dgm:spPr/>
      <dgm:t>
        <a:bodyPr/>
        <a:lstStyle/>
        <a:p>
          <a:endParaRPr lang="en-US"/>
        </a:p>
      </dgm:t>
    </dgm:pt>
    <dgm:pt modelId="{477861DA-A043-43C2-ADFF-79C92DC28A18}" type="sibTrans" cxnId="{004D6E99-D83F-4993-8144-30FF037E0BD1}">
      <dgm:prSet/>
      <dgm:spPr/>
      <dgm:t>
        <a:bodyPr/>
        <a:lstStyle/>
        <a:p>
          <a:endParaRPr lang="en-US"/>
        </a:p>
      </dgm:t>
    </dgm:pt>
    <dgm:pt modelId="{42084D0B-5A7A-4CE0-BB8E-1E94EA2CD67E}">
      <dgm:prSet phldrT="[Text]"/>
      <dgm:spPr/>
      <dgm:t>
        <a:bodyPr/>
        <a:lstStyle/>
        <a:p>
          <a:r>
            <a:rPr lang="en-US" dirty="0"/>
            <a:t>Adult Education</a:t>
          </a:r>
        </a:p>
      </dgm:t>
    </dgm:pt>
    <dgm:pt modelId="{8300550A-EAFD-4E3A-9D39-2FDB60714D2B}" type="parTrans" cxnId="{34E2C59E-4369-4C3E-AF8F-C25147C7CE03}">
      <dgm:prSet/>
      <dgm:spPr/>
      <dgm:t>
        <a:bodyPr/>
        <a:lstStyle/>
        <a:p>
          <a:endParaRPr lang="en-US"/>
        </a:p>
      </dgm:t>
    </dgm:pt>
    <dgm:pt modelId="{20E683A5-EC47-4B0D-8B15-D92B2AA7057F}" type="sibTrans" cxnId="{34E2C59E-4369-4C3E-AF8F-C25147C7CE03}">
      <dgm:prSet/>
      <dgm:spPr/>
      <dgm:t>
        <a:bodyPr/>
        <a:lstStyle/>
        <a:p>
          <a:endParaRPr lang="en-US"/>
        </a:p>
      </dgm:t>
    </dgm:pt>
    <dgm:pt modelId="{972AABAF-8333-46D5-970C-95C488134DC2}" type="pres">
      <dgm:prSet presAssocID="{F392FDED-3FE6-47CE-93E4-4C5EFE88C580}" presName="compositeShape" presStyleCnt="0">
        <dgm:presLayoutVars>
          <dgm:chMax val="7"/>
          <dgm:dir/>
          <dgm:resizeHandles val="exact"/>
        </dgm:presLayoutVars>
      </dgm:prSet>
      <dgm:spPr/>
    </dgm:pt>
    <dgm:pt modelId="{C5B29643-B0CD-4ECB-9277-DE08484C2A99}" type="pres">
      <dgm:prSet presAssocID="{A3B483FC-4DF4-427F-937E-E0B44CF32FB3}" presName="circ1" presStyleLbl="vennNode1" presStyleIdx="0" presStyleCnt="3"/>
      <dgm:spPr/>
    </dgm:pt>
    <dgm:pt modelId="{BFF48A31-8C13-43AD-BFE1-B1CCB391D723}" type="pres">
      <dgm:prSet presAssocID="{A3B483FC-4DF4-427F-937E-E0B44CF32FB3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45511453-8DB7-480F-BD1A-B774DAD6D112}" type="pres">
      <dgm:prSet presAssocID="{45D3FC0A-4DED-4BF7-ABF5-ACAE6C657387}" presName="circ2" presStyleLbl="vennNode1" presStyleIdx="1" presStyleCnt="3"/>
      <dgm:spPr/>
    </dgm:pt>
    <dgm:pt modelId="{32FE85A1-302D-49E0-93B5-1026F254B7A7}" type="pres">
      <dgm:prSet presAssocID="{45D3FC0A-4DED-4BF7-ABF5-ACAE6C657387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4259ABF5-7DBC-4A32-AF03-8FE1CE303FE5}" type="pres">
      <dgm:prSet presAssocID="{42084D0B-5A7A-4CE0-BB8E-1E94EA2CD67E}" presName="circ3" presStyleLbl="vennNode1" presStyleIdx="2" presStyleCnt="3"/>
      <dgm:spPr/>
    </dgm:pt>
    <dgm:pt modelId="{C6ED0DCC-9EE2-46BC-A293-532F0A6FAA99}" type="pres">
      <dgm:prSet presAssocID="{42084D0B-5A7A-4CE0-BB8E-1E94EA2CD67E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80483C4C-9F9A-4C7D-B7FC-D4F43703937D}" type="presOf" srcId="{A3B483FC-4DF4-427F-937E-E0B44CF32FB3}" destId="{BFF48A31-8C13-43AD-BFE1-B1CCB391D723}" srcOrd="1" destOrd="0" presId="urn:microsoft.com/office/officeart/2005/8/layout/venn1"/>
    <dgm:cxn modelId="{F9372058-9C71-4221-B501-5B11904AFFE1}" type="presOf" srcId="{F392FDED-3FE6-47CE-93E4-4C5EFE88C580}" destId="{972AABAF-8333-46D5-970C-95C488134DC2}" srcOrd="0" destOrd="0" presId="urn:microsoft.com/office/officeart/2005/8/layout/venn1"/>
    <dgm:cxn modelId="{624AC486-75EC-4404-A550-FDF723C6BE14}" type="presOf" srcId="{42084D0B-5A7A-4CE0-BB8E-1E94EA2CD67E}" destId="{4259ABF5-7DBC-4A32-AF03-8FE1CE303FE5}" srcOrd="0" destOrd="0" presId="urn:microsoft.com/office/officeart/2005/8/layout/venn1"/>
    <dgm:cxn modelId="{63F4E191-2C07-437D-9170-8431BD70CD59}" type="presOf" srcId="{A3B483FC-4DF4-427F-937E-E0B44CF32FB3}" destId="{C5B29643-B0CD-4ECB-9277-DE08484C2A99}" srcOrd="0" destOrd="0" presId="urn:microsoft.com/office/officeart/2005/8/layout/venn1"/>
    <dgm:cxn modelId="{004D6E99-D83F-4993-8144-30FF037E0BD1}" srcId="{F392FDED-3FE6-47CE-93E4-4C5EFE88C580}" destId="{45D3FC0A-4DED-4BF7-ABF5-ACAE6C657387}" srcOrd="1" destOrd="0" parTransId="{7DEEC4A3-CEBA-403E-A1F0-8EF03C693578}" sibTransId="{477861DA-A043-43C2-ADFF-79C92DC28A18}"/>
    <dgm:cxn modelId="{34E2C59E-4369-4C3E-AF8F-C25147C7CE03}" srcId="{F392FDED-3FE6-47CE-93E4-4C5EFE88C580}" destId="{42084D0B-5A7A-4CE0-BB8E-1E94EA2CD67E}" srcOrd="2" destOrd="0" parTransId="{8300550A-EAFD-4E3A-9D39-2FDB60714D2B}" sibTransId="{20E683A5-EC47-4B0D-8B15-D92B2AA7057F}"/>
    <dgm:cxn modelId="{58731DA6-A108-4F57-94CF-78413E58E3BB}" type="presOf" srcId="{45D3FC0A-4DED-4BF7-ABF5-ACAE6C657387}" destId="{45511453-8DB7-480F-BD1A-B774DAD6D112}" srcOrd="0" destOrd="0" presId="urn:microsoft.com/office/officeart/2005/8/layout/venn1"/>
    <dgm:cxn modelId="{20222AAD-451C-4B0A-92BD-944D42EDEEF3}" type="presOf" srcId="{45D3FC0A-4DED-4BF7-ABF5-ACAE6C657387}" destId="{32FE85A1-302D-49E0-93B5-1026F254B7A7}" srcOrd="1" destOrd="0" presId="urn:microsoft.com/office/officeart/2005/8/layout/venn1"/>
    <dgm:cxn modelId="{CC44EABE-088D-4829-8406-2FDBC21AFD14}" srcId="{F392FDED-3FE6-47CE-93E4-4C5EFE88C580}" destId="{A3B483FC-4DF4-427F-937E-E0B44CF32FB3}" srcOrd="0" destOrd="0" parTransId="{1DF9246E-5282-4DB6-BD60-24A31BB8C350}" sibTransId="{ECC6B1C0-F8FA-4569-B1BC-9118D72723D2}"/>
    <dgm:cxn modelId="{0B09C1FB-89BE-43A8-B68D-030CE7548787}" type="presOf" srcId="{42084D0B-5A7A-4CE0-BB8E-1E94EA2CD67E}" destId="{C6ED0DCC-9EE2-46BC-A293-532F0A6FAA99}" srcOrd="1" destOrd="0" presId="urn:microsoft.com/office/officeart/2005/8/layout/venn1"/>
    <dgm:cxn modelId="{1BC5F648-3DC4-4BF5-990A-966E4ABB1E95}" type="presParOf" srcId="{972AABAF-8333-46D5-970C-95C488134DC2}" destId="{C5B29643-B0CD-4ECB-9277-DE08484C2A99}" srcOrd="0" destOrd="0" presId="urn:microsoft.com/office/officeart/2005/8/layout/venn1"/>
    <dgm:cxn modelId="{6CD41442-D0C4-4F92-A78B-9C2C2D404FA0}" type="presParOf" srcId="{972AABAF-8333-46D5-970C-95C488134DC2}" destId="{BFF48A31-8C13-43AD-BFE1-B1CCB391D723}" srcOrd="1" destOrd="0" presId="urn:microsoft.com/office/officeart/2005/8/layout/venn1"/>
    <dgm:cxn modelId="{7D95BE1B-015C-4145-8145-FCCA0E634F5B}" type="presParOf" srcId="{972AABAF-8333-46D5-970C-95C488134DC2}" destId="{45511453-8DB7-480F-BD1A-B774DAD6D112}" srcOrd="2" destOrd="0" presId="urn:microsoft.com/office/officeart/2005/8/layout/venn1"/>
    <dgm:cxn modelId="{92733D14-B665-47EC-BE78-342B73A60038}" type="presParOf" srcId="{972AABAF-8333-46D5-970C-95C488134DC2}" destId="{32FE85A1-302D-49E0-93B5-1026F254B7A7}" srcOrd="3" destOrd="0" presId="urn:microsoft.com/office/officeart/2005/8/layout/venn1"/>
    <dgm:cxn modelId="{C8DAED52-2F94-49A2-8B96-6F9828C87425}" type="presParOf" srcId="{972AABAF-8333-46D5-970C-95C488134DC2}" destId="{4259ABF5-7DBC-4A32-AF03-8FE1CE303FE5}" srcOrd="4" destOrd="0" presId="urn:microsoft.com/office/officeart/2005/8/layout/venn1"/>
    <dgm:cxn modelId="{4BCF4650-3FD9-415B-B6DE-4BE94F943193}" type="presParOf" srcId="{972AABAF-8333-46D5-970C-95C488134DC2}" destId="{C6ED0DCC-9EE2-46BC-A293-532F0A6FAA99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B29643-B0CD-4ECB-9277-DE08484C2A99}">
      <dsp:nvSpPr>
        <dsp:cNvPr id="0" name=""/>
        <dsp:cNvSpPr/>
      </dsp:nvSpPr>
      <dsp:spPr>
        <a:xfrm>
          <a:off x="676375" y="22345"/>
          <a:ext cx="1072565" cy="1072565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Healthcare</a:t>
          </a:r>
        </a:p>
      </dsp:txBody>
      <dsp:txXfrm>
        <a:off x="819384" y="210044"/>
        <a:ext cx="786547" cy="482654"/>
      </dsp:txXfrm>
    </dsp:sp>
    <dsp:sp modelId="{45511453-8DB7-480F-BD1A-B774DAD6D112}">
      <dsp:nvSpPr>
        <dsp:cNvPr id="0" name=""/>
        <dsp:cNvSpPr/>
      </dsp:nvSpPr>
      <dsp:spPr>
        <a:xfrm>
          <a:off x="1063393" y="692698"/>
          <a:ext cx="1072565" cy="1072565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-6001046"/>
                <a:satOff val="36663"/>
                <a:lumOff val="-14118"/>
                <a:alphaOff val="0"/>
                <a:shade val="51000"/>
                <a:satMod val="130000"/>
              </a:schemeClr>
            </a:gs>
            <a:gs pos="80000">
              <a:schemeClr val="accent3">
                <a:alpha val="50000"/>
                <a:hueOff val="-6001046"/>
                <a:satOff val="36663"/>
                <a:lumOff val="-14118"/>
                <a:alphaOff val="0"/>
                <a:shade val="93000"/>
                <a:satMod val="130000"/>
              </a:schemeClr>
            </a:gs>
            <a:gs pos="100000">
              <a:schemeClr val="accent3">
                <a:alpha val="50000"/>
                <a:hueOff val="-6001046"/>
                <a:satOff val="36663"/>
                <a:lumOff val="-1411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Computer Science</a:t>
          </a:r>
        </a:p>
      </dsp:txBody>
      <dsp:txXfrm>
        <a:off x="1391419" y="969777"/>
        <a:ext cx="643539" cy="589910"/>
      </dsp:txXfrm>
    </dsp:sp>
    <dsp:sp modelId="{4259ABF5-7DBC-4A32-AF03-8FE1CE303FE5}">
      <dsp:nvSpPr>
        <dsp:cNvPr id="0" name=""/>
        <dsp:cNvSpPr/>
      </dsp:nvSpPr>
      <dsp:spPr>
        <a:xfrm>
          <a:off x="289358" y="692698"/>
          <a:ext cx="1072565" cy="1072565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-12002093"/>
                <a:satOff val="73327"/>
                <a:lumOff val="-28235"/>
                <a:alphaOff val="0"/>
                <a:shade val="51000"/>
                <a:satMod val="130000"/>
              </a:schemeClr>
            </a:gs>
            <a:gs pos="80000">
              <a:schemeClr val="accent3">
                <a:alpha val="50000"/>
                <a:hueOff val="-12002093"/>
                <a:satOff val="73327"/>
                <a:lumOff val="-28235"/>
                <a:alphaOff val="0"/>
                <a:shade val="93000"/>
                <a:satMod val="130000"/>
              </a:schemeClr>
            </a:gs>
            <a:gs pos="100000">
              <a:schemeClr val="accent3">
                <a:alpha val="50000"/>
                <a:hueOff val="-12002093"/>
                <a:satOff val="73327"/>
                <a:lumOff val="-2823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Adult Education</a:t>
          </a:r>
        </a:p>
      </dsp:txBody>
      <dsp:txXfrm>
        <a:off x="390358" y="969777"/>
        <a:ext cx="643539" cy="5899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738" tIns="46369" rIns="92738" bIns="46369" numCol="1" anchor="ctr" anchorCtr="0" compatLnSpc="1">
            <a:prstTxWarp prst="textNoShape">
              <a:avLst/>
            </a:prstTxWarp>
          </a:bodyPr>
          <a:lstStyle>
            <a:lvl1pPr defTabSz="927100" eaLnBrk="0" hangingPunct="0">
              <a:buClrTx/>
              <a:buFontTx/>
              <a:buNone/>
              <a:defRPr sz="1200">
                <a:solidFill>
                  <a:schemeClr val="tx1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738" tIns="46369" rIns="92738" bIns="46369" numCol="1" anchor="ctr" anchorCtr="0" compatLnSpc="1">
            <a:prstTxWarp prst="textNoShape">
              <a:avLst/>
            </a:prstTxWarp>
          </a:bodyPr>
          <a:lstStyle>
            <a:lvl1pPr algn="r" defTabSz="927100" eaLnBrk="0" hangingPunct="0">
              <a:buClrTx/>
              <a:buFontTx/>
              <a:buNone/>
              <a:defRPr sz="1200">
                <a:solidFill>
                  <a:schemeClr val="tx1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738" tIns="46369" rIns="92738" bIns="46369" numCol="1" anchor="b" anchorCtr="0" compatLnSpc="1">
            <a:prstTxWarp prst="textNoShape">
              <a:avLst/>
            </a:prstTxWarp>
          </a:bodyPr>
          <a:lstStyle>
            <a:lvl1pPr defTabSz="927100" eaLnBrk="0" hangingPunct="0">
              <a:buClrTx/>
              <a:buFontTx/>
              <a:buNone/>
              <a:defRPr sz="1200">
                <a:solidFill>
                  <a:schemeClr val="tx1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90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29675"/>
            <a:ext cx="30384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738" tIns="46369" rIns="92738" bIns="46369" numCol="1" anchor="b" anchorCtr="0" compatLnSpc="1">
            <a:prstTxWarp prst="textNoShape">
              <a:avLst/>
            </a:prstTxWarp>
          </a:bodyPr>
          <a:lstStyle>
            <a:lvl1pPr algn="r" defTabSz="927100" eaLnBrk="0" hangingPunct="0">
              <a:buClrTx/>
              <a:buFontTx/>
              <a:buNone/>
              <a:defRPr sz="1200">
                <a:solidFill>
                  <a:schemeClr val="tx1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fld id="{01654A70-D3DF-4237-8220-59E012FD20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129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738" tIns="46369" rIns="92738" bIns="46369" numCol="1" anchor="ctr" anchorCtr="0" compatLnSpc="1">
            <a:prstTxWarp prst="textNoShape">
              <a:avLst/>
            </a:prstTxWarp>
          </a:bodyPr>
          <a:lstStyle>
            <a:lvl1pPr defTabSz="927100" eaLnBrk="0" hangingPunct="0">
              <a:buClrTx/>
              <a:buFontTx/>
              <a:buNone/>
              <a:defRPr sz="1200">
                <a:solidFill>
                  <a:schemeClr val="tx1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738" tIns="46369" rIns="92738" bIns="46369" numCol="1" anchor="ctr" anchorCtr="0" compatLnSpc="1">
            <a:prstTxWarp prst="textNoShape">
              <a:avLst/>
            </a:prstTxWarp>
          </a:bodyPr>
          <a:lstStyle>
            <a:lvl1pPr algn="r" defTabSz="927100" eaLnBrk="0" hangingPunct="0">
              <a:buClrTx/>
              <a:buFontTx/>
              <a:buNone/>
              <a:defRPr sz="1200">
                <a:solidFill>
                  <a:schemeClr val="tx1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6913"/>
            <a:ext cx="4646612" cy="34845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4838"/>
            <a:ext cx="5140325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738" tIns="46369" rIns="92738" bIns="46369" numCol="1" anchor="b" anchorCtr="0" compatLnSpc="1">
            <a:prstTxWarp prst="textNoShape">
              <a:avLst/>
            </a:prstTxWarp>
          </a:bodyPr>
          <a:lstStyle>
            <a:lvl1pPr defTabSz="927100" eaLnBrk="0" hangingPunct="0">
              <a:buClrTx/>
              <a:buFontTx/>
              <a:buNone/>
              <a:defRPr sz="1200">
                <a:solidFill>
                  <a:schemeClr val="tx1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29675"/>
            <a:ext cx="30384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738" tIns="46369" rIns="92738" bIns="46369" numCol="1" anchor="b" anchorCtr="0" compatLnSpc="1">
            <a:prstTxWarp prst="textNoShape">
              <a:avLst/>
            </a:prstTxWarp>
          </a:bodyPr>
          <a:lstStyle>
            <a:lvl1pPr algn="r" defTabSz="927100" eaLnBrk="0" hangingPunct="0">
              <a:buClrTx/>
              <a:buFontTx/>
              <a:buNone/>
              <a:defRPr sz="1200">
                <a:solidFill>
                  <a:schemeClr val="tx1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fld id="{35F4FE4D-D970-41C4-A419-AB92A14E0D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7067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6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6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6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6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A533F6-DF62-4F86-B9BA-5F0F1DEA661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8652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A533F6-DF62-4F86-B9BA-5F0F1DEA661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7945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A533F6-DF62-4F86-B9BA-5F0F1DEA661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4688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A533F6-DF62-4F86-B9BA-5F0F1DEA661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0821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A533F6-DF62-4F86-B9BA-5F0F1DEA661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3290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A533F6-DF62-4F86-B9BA-5F0F1DEA661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9670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A533F6-DF62-4F86-B9BA-5F0F1DEA661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5403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A533F6-DF62-4F86-B9BA-5F0F1DEA661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57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A533F6-DF62-4F86-B9BA-5F0F1DEA661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8612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A533F6-DF62-4F86-B9BA-5F0F1DEA661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472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A533F6-DF62-4F86-B9BA-5F0F1DEA661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110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A533F6-DF62-4F86-B9BA-5F0F1DEA661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3637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A533F6-DF62-4F86-B9BA-5F0F1DEA661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1657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A533F6-DF62-4F86-B9BA-5F0F1DEA661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4193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A533F6-DF62-4F86-B9BA-5F0F1DEA661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5334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A533F6-DF62-4F86-B9BA-5F0F1DEA661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371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A533F6-DF62-4F86-B9BA-5F0F1DEA661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2097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A533F6-DF62-4F86-B9BA-5F0F1DEA661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594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A533F6-DF62-4F86-B9BA-5F0F1DEA661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1241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A533F6-DF62-4F86-B9BA-5F0F1DEA661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666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A533F6-DF62-4F86-B9BA-5F0F1DEA661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894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7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0707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1058276" y="3246123"/>
            <a:ext cx="7857124" cy="387798"/>
          </a:xfrm>
        </p:spPr>
        <p:txBody>
          <a:bodyPr wrap="square" lIns="0" tIns="0" rIns="0" bIns="0" anchor="b">
            <a:spAutoFit/>
          </a:bodyPr>
          <a:lstStyle>
            <a:lvl1pPr algn="l">
              <a:defRPr sz="2800" b="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2"/>
          <p:cNvSpPr txBox="1">
            <a:spLocks noChangeArrowheads="1"/>
          </p:cNvSpPr>
          <p:nvPr userDrawn="1"/>
        </p:nvSpPr>
        <p:spPr>
          <a:xfrm>
            <a:off x="1504950" y="6515506"/>
            <a:ext cx="7200900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400"/>
              </a:spcAft>
              <a:buClr>
                <a:schemeClr val="accent5">
                  <a:lumMod val="50000"/>
                </a:schemeClr>
              </a:buClr>
              <a:buFont typeface="Webdings" pitchFamily="18" charset="2"/>
              <a:buNone/>
              <a:tabLst>
                <a:tab pos="1025525" algn="l"/>
              </a:tabLst>
              <a:defRPr sz="1100" b="0" i="0" u="none" strike="noStrike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algn="r">
              <a:defRPr/>
            </a:pPr>
            <a:r>
              <a:rPr lang="en-US" sz="8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DISCLAIMER: The views and opinions expressed in this presentation are those of the author and do not represent official policy or position of HIMSS</a:t>
            </a:r>
          </a:p>
        </p:txBody>
      </p:sp>
      <p:sp>
        <p:nvSpPr>
          <p:cNvPr id="6" name="Date Placeholder 27"/>
          <p:cNvSpPr>
            <a:spLocks noGrp="1"/>
          </p:cNvSpPr>
          <p:nvPr>
            <p:ph type="dt" sz="half" idx="10"/>
          </p:nvPr>
        </p:nvSpPr>
        <p:spPr>
          <a:xfrm>
            <a:off x="273133" y="6503780"/>
            <a:ext cx="1472540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algn="l">
              <a:defRPr lang="en-US" sz="900" b="0" i="0" u="none" strike="noStrike" baseline="0" smtClean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>
              <a:spcBef>
                <a:spcPts val="300"/>
              </a:spcBef>
              <a:spcAft>
                <a:spcPts val="400"/>
              </a:spcAft>
              <a:buClr>
                <a:schemeClr val="accent5">
                  <a:lumMod val="50000"/>
                </a:schemeClr>
              </a:buClr>
              <a:buFont typeface="Webdings" pitchFamily="18" charset="2"/>
              <a:buNone/>
              <a:tabLst>
                <a:tab pos="1025525" algn="l"/>
              </a:tabLst>
            </a:pPr>
            <a:fld id="{26DABA66-13A2-47DA-87D4-BB26F5DE5D56}" type="datetime4">
              <a:rPr lang="en-US" smtClean="0"/>
              <a:pPr>
                <a:spcBef>
                  <a:spcPts val="300"/>
                </a:spcBef>
                <a:spcAft>
                  <a:spcPts val="400"/>
                </a:spcAft>
                <a:buClr>
                  <a:schemeClr val="accent5">
                    <a:lumMod val="50000"/>
                  </a:schemeClr>
                </a:buClr>
                <a:buFont typeface="Webdings" pitchFamily="18" charset="2"/>
                <a:buNone/>
                <a:tabLst>
                  <a:tab pos="1025525" algn="l"/>
                </a:tabLst>
              </a:pPr>
              <a:t>May 24, 2017</a:t>
            </a:fld>
            <a:endParaRPr lang="en-US" dirty="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058277" y="3741465"/>
            <a:ext cx="481453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tabLst>
                <a:tab pos="1025525" algn="l"/>
              </a:tabLst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TextBox 3"/>
          <p:cNvSpPr txBox="1"/>
          <p:nvPr userDrawn="1"/>
        </p:nvSpPr>
        <p:spPr bwMode="auto">
          <a:xfrm>
            <a:off x="4886325" y="1362075"/>
            <a:ext cx="4029075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288" tIns="18288" rIns="18288" bIns="1828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400"/>
              </a:spcAft>
              <a:buClr>
                <a:schemeClr val="accent5">
                  <a:lumMod val="50000"/>
                </a:schemeClr>
              </a:buClr>
              <a:buSzTx/>
              <a:buFont typeface="Webdings" pitchFamily="18" charset="2"/>
              <a:buNone/>
              <a:tabLst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Texas Regional HIMSS Conference</a:t>
            </a:r>
          </a:p>
        </p:txBody>
      </p:sp>
      <p:sp>
        <p:nvSpPr>
          <p:cNvPr id="9" name="TextBox 8"/>
          <p:cNvSpPr txBox="1"/>
          <p:nvPr userDrawn="1"/>
        </p:nvSpPr>
        <p:spPr bwMode="auto">
          <a:xfrm>
            <a:off x="4914900" y="1722727"/>
            <a:ext cx="4029075" cy="22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288" tIns="18288" rIns="18288" bIns="1828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400"/>
              </a:spcAft>
              <a:buClr>
                <a:schemeClr val="accent5">
                  <a:lumMod val="50000"/>
                </a:schemeClr>
              </a:buClr>
              <a:buSzTx/>
              <a:buFont typeface="Webdings" pitchFamily="18" charset="2"/>
              <a:buNone/>
              <a:tabLst/>
            </a:pPr>
            <a:r>
              <a:rPr kumimoji="0" lang="en-US" sz="1200" b="0" i="0" u="none" strike="noStrike" kern="0" cap="none" spc="1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2017 San Antonio, Texas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5686" y="5153694"/>
            <a:ext cx="2214563" cy="1158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 userDrawn="1"/>
        </p:nvSpPr>
        <p:spPr bwMode="auto">
          <a:xfrm>
            <a:off x="876982" y="693496"/>
            <a:ext cx="3695018" cy="226346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411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65176" y="1507680"/>
            <a:ext cx="8604504" cy="186717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194" y="358828"/>
            <a:ext cx="6367826" cy="68130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60283" y="6496520"/>
            <a:ext cx="822325" cy="107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algn="ctr">
              <a:defRPr lang="en-US" sz="700" b="0" i="0" u="none" strike="noStrike" baseline="0" smtClean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>
              <a:spcBef>
                <a:spcPts val="300"/>
              </a:spcBef>
              <a:spcAft>
                <a:spcPts val="400"/>
              </a:spcAft>
              <a:buClr>
                <a:schemeClr val="accent5">
                  <a:lumMod val="50000"/>
                </a:schemeClr>
              </a:buClr>
              <a:buFont typeface="Webdings" pitchFamily="18" charset="2"/>
              <a:buNone/>
              <a:tabLst>
                <a:tab pos="1025525" algn="l"/>
              </a:tabLst>
            </a:pPr>
            <a:r>
              <a:rPr lang="en-US" dirty="0"/>
              <a:t>Page [ </a:t>
            </a:r>
            <a:fld id="{8022235C-F2BB-49F2-A307-DAF5D2C4A06C}" type="slidenum">
              <a:rPr smtClean="0"/>
              <a:pPr>
                <a:spcBef>
                  <a:spcPts val="300"/>
                </a:spcBef>
                <a:spcAft>
                  <a:spcPts val="400"/>
                </a:spcAft>
                <a:buClr>
                  <a:schemeClr val="accent5">
                    <a:lumMod val="50000"/>
                  </a:schemeClr>
                </a:buClr>
                <a:buFont typeface="Webdings" pitchFamily="18" charset="2"/>
                <a:buNone/>
                <a:tabLst>
                  <a:tab pos="1025525" algn="l"/>
                </a:tabLst>
              </a:pPr>
              <a:t>‹#›</a:t>
            </a:fld>
            <a:r>
              <a:rPr dirty="0"/>
              <a:t> ]</a:t>
            </a:r>
          </a:p>
        </p:txBody>
      </p:sp>
    </p:spTree>
    <p:extLst>
      <p:ext uri="{BB962C8B-B14F-4D97-AF65-F5344CB8AC3E}">
        <p14:creationId xmlns:p14="http://schemas.microsoft.com/office/powerpoint/2010/main" val="4253376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638"/>
          <a:stretch/>
        </p:blipFill>
        <p:spPr>
          <a:xfrm>
            <a:off x="1" y="0"/>
            <a:ext cx="9239002" cy="43356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50" y="2967617"/>
            <a:ext cx="5461558" cy="821763"/>
          </a:xfrm>
        </p:spPr>
        <p:txBody>
          <a:bodyPr wrap="square" lIns="0" tIns="45720" rIns="45720" bIns="0" anchor="t">
            <a:spAutoFit/>
          </a:bodyPr>
          <a:lstStyle>
            <a:lvl1pPr algn="l">
              <a:defRPr sz="2800" b="0" cap="all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60283" y="6496520"/>
            <a:ext cx="822325" cy="107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algn="ctr">
              <a:defRPr lang="en-US" sz="700" b="0" i="0" u="none" strike="noStrike" baseline="0" smtClean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>
              <a:spcBef>
                <a:spcPts val="300"/>
              </a:spcBef>
              <a:spcAft>
                <a:spcPts val="400"/>
              </a:spcAft>
              <a:buClr>
                <a:schemeClr val="accent5">
                  <a:lumMod val="50000"/>
                </a:schemeClr>
              </a:buClr>
              <a:buFont typeface="Webdings" pitchFamily="18" charset="2"/>
              <a:buNone/>
              <a:tabLst>
                <a:tab pos="1025525" algn="l"/>
              </a:tabLst>
            </a:pPr>
            <a:r>
              <a:rPr lang="en-US" dirty="0"/>
              <a:t>Page [ </a:t>
            </a:r>
            <a:fld id="{8022235C-F2BB-49F2-A307-DAF5D2C4A06C}" type="slidenum">
              <a:rPr smtClean="0"/>
              <a:pPr>
                <a:spcBef>
                  <a:spcPts val="300"/>
                </a:spcBef>
                <a:spcAft>
                  <a:spcPts val="400"/>
                </a:spcAft>
                <a:buClr>
                  <a:schemeClr val="accent5">
                    <a:lumMod val="50000"/>
                  </a:schemeClr>
                </a:buClr>
                <a:buFont typeface="Webdings" pitchFamily="18" charset="2"/>
                <a:buNone/>
                <a:tabLst>
                  <a:tab pos="1025525" algn="l"/>
                </a:tabLst>
              </a:pPr>
              <a:t>‹#›</a:t>
            </a:fld>
            <a:r>
              <a:rPr dirty="0"/>
              <a:t> ]</a:t>
            </a:r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6185253" y="2042557"/>
            <a:ext cx="3053750" cy="248194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13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64206" y="1485900"/>
            <a:ext cx="4206240" cy="18192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666074" y="1485900"/>
            <a:ext cx="4206240" cy="1819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6700" y="366448"/>
            <a:ext cx="6385560" cy="68130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7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60283" y="6496520"/>
            <a:ext cx="822325" cy="107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algn="ctr">
              <a:defRPr lang="en-US" sz="700" b="0" i="0" u="none" strike="noStrike" baseline="0" smtClean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>
              <a:spcBef>
                <a:spcPts val="300"/>
              </a:spcBef>
              <a:spcAft>
                <a:spcPts val="400"/>
              </a:spcAft>
              <a:buClr>
                <a:schemeClr val="accent5">
                  <a:lumMod val="50000"/>
                </a:schemeClr>
              </a:buClr>
              <a:buFont typeface="Webdings" pitchFamily="18" charset="2"/>
              <a:buNone/>
              <a:tabLst>
                <a:tab pos="1025525" algn="l"/>
              </a:tabLst>
            </a:pPr>
            <a:r>
              <a:rPr lang="en-US" dirty="0"/>
              <a:t>Page [ </a:t>
            </a:r>
            <a:fld id="{8022235C-F2BB-49F2-A307-DAF5D2C4A06C}" type="slidenum">
              <a:rPr smtClean="0"/>
              <a:pPr>
                <a:spcBef>
                  <a:spcPts val="300"/>
                </a:spcBef>
                <a:spcAft>
                  <a:spcPts val="400"/>
                </a:spcAft>
                <a:buClr>
                  <a:schemeClr val="accent5">
                    <a:lumMod val="50000"/>
                  </a:schemeClr>
                </a:buClr>
                <a:buFont typeface="Webdings" pitchFamily="18" charset="2"/>
                <a:buNone/>
                <a:tabLst>
                  <a:tab pos="1025525" algn="l"/>
                </a:tabLst>
              </a:pPr>
              <a:t>‹#›</a:t>
            </a:fld>
            <a:r>
              <a:rPr dirty="0"/>
              <a:t> ]</a:t>
            </a:r>
          </a:p>
        </p:txBody>
      </p:sp>
    </p:spTree>
    <p:extLst>
      <p:ext uri="{BB962C8B-B14F-4D97-AF65-F5344CB8AC3E}">
        <p14:creationId xmlns:p14="http://schemas.microsoft.com/office/powerpoint/2010/main" val="3137721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6700" y="1488304"/>
            <a:ext cx="4206240" cy="34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288" tIns="18288" rIns="18288" bIns="18288" numCol="1" rtlCol="0" anchor="b" anchorCtr="0" compatLnSpc="1">
            <a:prstTxWarp prst="textNoShape">
              <a:avLst/>
            </a:prstTxWarp>
            <a:spAutoFit/>
          </a:bodyPr>
          <a:lstStyle>
            <a:lvl1pPr>
              <a:defRPr lang="en-US" sz="20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spcBef>
                <a:spcPts val="400"/>
              </a:spcBef>
            </a:pPr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6075" y="1488304"/>
            <a:ext cx="4206240" cy="34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288" tIns="18288" rIns="18288" bIns="18288" numCol="1" anchor="b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5">
                  <a:lumMod val="50000"/>
                </a:schemeClr>
              </a:buClr>
              <a:buFont typeface="Webdings" pitchFamily="18" charset="2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73731" y="1992832"/>
            <a:ext cx="4206240" cy="19526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666075" y="1992832"/>
            <a:ext cx="4206240" cy="1952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194" y="366448"/>
            <a:ext cx="6383066" cy="68130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reeform 5"/>
          <p:cNvSpPr/>
          <p:nvPr userDrawn="1"/>
        </p:nvSpPr>
        <p:spPr bwMode="auto">
          <a:xfrm>
            <a:off x="273731" y="1796819"/>
            <a:ext cx="4210050" cy="0"/>
          </a:xfrm>
          <a:custGeom>
            <a:avLst/>
            <a:gdLst>
              <a:gd name="connsiteX0" fmla="*/ 0 w 4210050"/>
              <a:gd name="connsiteY0" fmla="*/ 0 h 0"/>
              <a:gd name="connsiteX1" fmla="*/ 4210050 w 421005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10050">
                <a:moveTo>
                  <a:pt x="0" y="0"/>
                </a:moveTo>
                <a:lnTo>
                  <a:pt x="4210050" y="0"/>
                </a:lnTo>
              </a:path>
            </a:pathLst>
          </a:custGeom>
          <a:noFill/>
          <a:ln w="9525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Freeform 12"/>
          <p:cNvSpPr/>
          <p:nvPr userDrawn="1"/>
        </p:nvSpPr>
        <p:spPr bwMode="auto">
          <a:xfrm>
            <a:off x="4686981" y="1796819"/>
            <a:ext cx="4210050" cy="0"/>
          </a:xfrm>
          <a:custGeom>
            <a:avLst/>
            <a:gdLst>
              <a:gd name="connsiteX0" fmla="*/ 0 w 4210050"/>
              <a:gd name="connsiteY0" fmla="*/ 0 h 0"/>
              <a:gd name="connsiteX1" fmla="*/ 4210050 w 421005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10050">
                <a:moveTo>
                  <a:pt x="0" y="0"/>
                </a:moveTo>
                <a:lnTo>
                  <a:pt x="4210050" y="0"/>
                </a:lnTo>
              </a:path>
            </a:pathLst>
          </a:custGeom>
          <a:noFill/>
          <a:ln w="9525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60283" y="6496520"/>
            <a:ext cx="822325" cy="107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algn="ctr">
              <a:defRPr lang="en-US" sz="700" b="0" i="0" u="none" strike="noStrike" baseline="0" smtClean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>
              <a:spcBef>
                <a:spcPts val="300"/>
              </a:spcBef>
              <a:spcAft>
                <a:spcPts val="400"/>
              </a:spcAft>
              <a:buClr>
                <a:schemeClr val="accent5">
                  <a:lumMod val="50000"/>
                </a:schemeClr>
              </a:buClr>
              <a:buFont typeface="Webdings" pitchFamily="18" charset="2"/>
              <a:buNone/>
              <a:tabLst>
                <a:tab pos="1025525" algn="l"/>
              </a:tabLst>
            </a:pPr>
            <a:r>
              <a:rPr lang="en-US" dirty="0"/>
              <a:t>Page [ </a:t>
            </a:r>
            <a:fld id="{8022235C-F2BB-49F2-A307-DAF5D2C4A06C}" type="slidenum">
              <a:rPr smtClean="0"/>
              <a:pPr>
                <a:spcBef>
                  <a:spcPts val="300"/>
                </a:spcBef>
                <a:spcAft>
                  <a:spcPts val="400"/>
                </a:spcAft>
                <a:buClr>
                  <a:schemeClr val="accent5">
                    <a:lumMod val="50000"/>
                  </a:schemeClr>
                </a:buClr>
                <a:buFont typeface="Webdings" pitchFamily="18" charset="2"/>
                <a:buNone/>
                <a:tabLst>
                  <a:tab pos="1025525" algn="l"/>
                </a:tabLst>
              </a:pPr>
              <a:t>‹#›</a:t>
            </a:fld>
            <a:r>
              <a:rPr dirty="0"/>
              <a:t> ]</a:t>
            </a:r>
          </a:p>
        </p:txBody>
      </p:sp>
    </p:spTree>
    <p:extLst>
      <p:ext uri="{BB962C8B-B14F-4D97-AF65-F5344CB8AC3E}">
        <p14:creationId xmlns:p14="http://schemas.microsoft.com/office/powerpoint/2010/main" val="3049540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194" y="366448"/>
            <a:ext cx="6390686" cy="6813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60283" y="6496520"/>
            <a:ext cx="822325" cy="107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algn="ctr">
              <a:defRPr lang="en-US" sz="700" b="0" i="0" u="none" strike="noStrike" baseline="0" smtClean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>
              <a:spcBef>
                <a:spcPts val="300"/>
              </a:spcBef>
              <a:spcAft>
                <a:spcPts val="400"/>
              </a:spcAft>
              <a:buClr>
                <a:schemeClr val="accent5">
                  <a:lumMod val="50000"/>
                </a:schemeClr>
              </a:buClr>
              <a:buFont typeface="Webdings" pitchFamily="18" charset="2"/>
              <a:buNone/>
              <a:tabLst>
                <a:tab pos="1025525" algn="l"/>
              </a:tabLst>
            </a:pPr>
            <a:r>
              <a:rPr lang="en-US" dirty="0"/>
              <a:t>Page [ </a:t>
            </a:r>
            <a:fld id="{8022235C-F2BB-49F2-A307-DAF5D2C4A06C}" type="slidenum">
              <a:rPr smtClean="0"/>
              <a:pPr>
                <a:spcBef>
                  <a:spcPts val="300"/>
                </a:spcBef>
                <a:spcAft>
                  <a:spcPts val="400"/>
                </a:spcAft>
                <a:buClr>
                  <a:schemeClr val="accent5">
                    <a:lumMod val="50000"/>
                  </a:schemeClr>
                </a:buClr>
                <a:buFont typeface="Webdings" pitchFamily="18" charset="2"/>
                <a:buNone/>
                <a:tabLst>
                  <a:tab pos="1025525" algn="l"/>
                </a:tabLst>
              </a:pPr>
              <a:t>‹#›</a:t>
            </a:fld>
            <a:r>
              <a:rPr dirty="0"/>
              <a:t> ]</a:t>
            </a:r>
          </a:p>
        </p:txBody>
      </p:sp>
    </p:spTree>
    <p:extLst>
      <p:ext uri="{BB962C8B-B14F-4D97-AF65-F5344CB8AC3E}">
        <p14:creationId xmlns:p14="http://schemas.microsoft.com/office/powerpoint/2010/main" val="489732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60283" y="6496520"/>
            <a:ext cx="822325" cy="107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algn="ctr">
              <a:defRPr lang="en-US" sz="700" b="0" i="0" u="none" strike="noStrike" baseline="0" smtClean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>
              <a:spcBef>
                <a:spcPts val="300"/>
              </a:spcBef>
              <a:spcAft>
                <a:spcPts val="400"/>
              </a:spcAft>
              <a:buClr>
                <a:schemeClr val="accent5">
                  <a:lumMod val="50000"/>
                </a:schemeClr>
              </a:buClr>
              <a:buFont typeface="Webdings" pitchFamily="18" charset="2"/>
              <a:buNone/>
              <a:tabLst>
                <a:tab pos="1025525" algn="l"/>
              </a:tabLst>
            </a:pPr>
            <a:r>
              <a:rPr lang="en-US" dirty="0"/>
              <a:t>Page [ </a:t>
            </a:r>
            <a:fld id="{8022235C-F2BB-49F2-A307-DAF5D2C4A06C}" type="slidenum">
              <a:rPr smtClean="0"/>
              <a:pPr>
                <a:spcBef>
                  <a:spcPts val="300"/>
                </a:spcBef>
                <a:spcAft>
                  <a:spcPts val="400"/>
                </a:spcAft>
                <a:buClr>
                  <a:schemeClr val="accent5">
                    <a:lumMod val="50000"/>
                  </a:schemeClr>
                </a:buClr>
                <a:buFont typeface="Webdings" pitchFamily="18" charset="2"/>
                <a:buNone/>
                <a:tabLst>
                  <a:tab pos="1025525" algn="l"/>
                </a:tabLst>
              </a:pPr>
              <a:t>‹#›</a:t>
            </a:fld>
            <a:r>
              <a:rPr dirty="0"/>
              <a:t> ]</a:t>
            </a:r>
          </a:p>
        </p:txBody>
      </p:sp>
    </p:spTree>
    <p:extLst>
      <p:ext uri="{BB962C8B-B14F-4D97-AF65-F5344CB8AC3E}">
        <p14:creationId xmlns:p14="http://schemas.microsoft.com/office/powerpoint/2010/main" val="1119999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419" y="342516"/>
            <a:ext cx="7289030" cy="80433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419" y="1146849"/>
            <a:ext cx="7289031" cy="1313180"/>
          </a:xfrm>
        </p:spPr>
        <p:txBody>
          <a:bodyPr/>
          <a:lstStyle>
            <a:lvl1pPr marL="192024" indent="-192024">
              <a:lnSpc>
                <a:spcPct val="80000"/>
              </a:lnSpc>
              <a:defRPr/>
            </a:lvl1pPr>
            <a:lvl2pPr>
              <a:lnSpc>
                <a:spcPct val="80000"/>
              </a:lnSpc>
              <a:defRPr/>
            </a:lvl2pPr>
            <a:lvl3pPr>
              <a:lnSpc>
                <a:spcPct val="80000"/>
              </a:lnSpc>
              <a:defRPr/>
            </a:lvl3pPr>
            <a:lvl4pPr>
              <a:lnSpc>
                <a:spcPct val="80000"/>
              </a:lnSpc>
              <a:defRPr/>
            </a:lvl4pPr>
            <a:lvl5pPr>
              <a:lnSpc>
                <a:spcPct val="80000"/>
              </a:lnSpc>
              <a:defRPr/>
            </a:lvl5pPr>
          </a:lstStyle>
          <a:p>
            <a:pPr lvl="0"/>
            <a:r>
              <a:rPr lang="en-US" dirty="0"/>
              <a:t>Click to edit Master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665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1697901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1697901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962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5"/>
          <a:stretch/>
        </p:blipFill>
        <p:spPr>
          <a:xfrm>
            <a:off x="95002" y="0"/>
            <a:ext cx="9145361" cy="6871421"/>
          </a:xfrm>
          <a:prstGeom prst="rect">
            <a:avLst/>
          </a:prstGeom>
        </p:spPr>
      </p:pic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69195" y="375973"/>
            <a:ext cx="6622924" cy="681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5720" tIns="45720" rIns="4572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269194" y="1513660"/>
            <a:ext cx="8604504" cy="1528624"/>
          </a:xfrm>
          <a:prstGeom prst="rect">
            <a:avLst/>
          </a:prstGeom>
        </p:spPr>
        <p:txBody>
          <a:bodyPr vert="horz" lIns="45720" tIns="45720" rIns="45720" bIns="4572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Rectangle 2"/>
          <p:cNvSpPr txBox="1">
            <a:spLocks noChangeArrowheads="1"/>
          </p:cNvSpPr>
          <p:nvPr userDrawn="1"/>
        </p:nvSpPr>
        <p:spPr>
          <a:xfrm>
            <a:off x="269194" y="6522398"/>
            <a:ext cx="1619932" cy="107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algn="r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400"/>
              </a:spcAft>
              <a:buClr>
                <a:schemeClr val="accent5">
                  <a:lumMod val="50000"/>
                </a:schemeClr>
              </a:buClr>
              <a:buFont typeface="Webdings" pitchFamily="18" charset="2"/>
              <a:buNone/>
              <a:tabLst>
                <a:tab pos="1025525" algn="l"/>
              </a:tabLst>
              <a:defRPr lang="en-US" sz="2400" b="0" i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282575" indent="-280988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400"/>
              </a:spcAft>
              <a:buClr>
                <a:schemeClr val="accent1"/>
              </a:buClr>
              <a:buSzPct val="95000"/>
              <a:buFont typeface="Arial" pitchFamily="34" charset="0"/>
              <a:buChar char="•"/>
              <a:defRPr lang="en-US" sz="20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2pPr>
            <a:lvl3pPr marL="573088" indent="-290513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Arial" pitchFamily="34" charset="0"/>
              <a:buChar char="–"/>
              <a:defRPr lang="en-US" sz="18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3pPr>
            <a:lvl4pPr marL="854075" indent="-280988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400"/>
              </a:spcAft>
              <a:buClr>
                <a:schemeClr val="accent1"/>
              </a:buClr>
              <a:buSzPct val="70000"/>
              <a:buFont typeface="Arial" pitchFamily="34" charset="0"/>
              <a:buChar char="•"/>
              <a:defRPr lang="en-US" sz="16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4pPr>
            <a:lvl5pPr marL="854075" indent="290513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400"/>
              </a:spcAft>
              <a:buClr>
                <a:schemeClr val="accent1"/>
              </a:buClr>
              <a:buSzPct val="60000"/>
              <a:buFont typeface="Arial" pitchFamily="34" charset="0"/>
              <a:buChar char="–"/>
              <a:defRPr lang="en-US" sz="16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5pPr>
            <a:lvl6pPr marL="2112963" indent="-3984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Symbol" pitchFamily="18" charset="2"/>
              <a:buChar char="-"/>
              <a:defRPr>
                <a:solidFill>
                  <a:srgbClr val="000000"/>
                </a:solidFill>
                <a:latin typeface="+mn-lt"/>
              </a:defRPr>
            </a:lvl6pPr>
            <a:lvl7pPr marL="2570163" indent="-3984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Symbol" pitchFamily="18" charset="2"/>
              <a:buChar char="-"/>
              <a:defRPr>
                <a:solidFill>
                  <a:srgbClr val="000000"/>
                </a:solidFill>
                <a:latin typeface="+mn-lt"/>
              </a:defRPr>
            </a:lvl7pPr>
            <a:lvl8pPr marL="3027363" indent="-3984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Symbol" pitchFamily="18" charset="2"/>
              <a:buChar char="-"/>
              <a:defRPr>
                <a:solidFill>
                  <a:srgbClr val="000000"/>
                </a:solidFill>
                <a:latin typeface="+mn-lt"/>
              </a:defRPr>
            </a:lvl8pPr>
            <a:lvl9pPr marL="3484563" indent="-3984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Symbol" pitchFamily="18" charset="2"/>
              <a:buChar char="-"/>
              <a:defRPr>
                <a:solidFill>
                  <a:srgbClr val="000000"/>
                </a:solidFill>
                <a:latin typeface="+mn-lt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400"/>
              </a:spcAft>
              <a:buClr>
                <a:schemeClr val="accent5">
                  <a:lumMod val="50000"/>
                </a:schemeClr>
              </a:buClr>
              <a:buSzTx/>
              <a:buFont typeface="Webdings" pitchFamily="18" charset="2"/>
              <a:buNone/>
              <a:tabLst>
                <a:tab pos="1025525" algn="l"/>
              </a:tabLst>
              <a:defRPr/>
            </a:pPr>
            <a:r>
              <a:rPr lang="en-US" sz="700" b="0" i="0" u="none" strike="noStrike" kern="1200" baseline="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www.HIMSSRegional.com</a:t>
            </a:r>
            <a:endParaRPr lang="en-US" sz="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tangle 2"/>
          <p:cNvSpPr txBox="1">
            <a:spLocks noChangeArrowheads="1"/>
          </p:cNvSpPr>
          <p:nvPr userDrawn="1"/>
        </p:nvSpPr>
        <p:spPr>
          <a:xfrm>
            <a:off x="7416801" y="6522398"/>
            <a:ext cx="1456898" cy="107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algn="r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400"/>
              </a:spcAft>
              <a:buClr>
                <a:schemeClr val="accent5">
                  <a:lumMod val="50000"/>
                </a:schemeClr>
              </a:buClr>
              <a:buFont typeface="Webdings" pitchFamily="18" charset="2"/>
              <a:buNone/>
              <a:tabLst>
                <a:tab pos="1025525" algn="l"/>
              </a:tabLst>
              <a:defRPr lang="en-US" sz="2400" b="0" i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282575" indent="-280988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400"/>
              </a:spcAft>
              <a:buClr>
                <a:schemeClr val="accent1"/>
              </a:buClr>
              <a:buSzPct val="95000"/>
              <a:buFont typeface="Arial" pitchFamily="34" charset="0"/>
              <a:buChar char="•"/>
              <a:defRPr lang="en-US" sz="20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2pPr>
            <a:lvl3pPr marL="573088" indent="-290513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Arial" pitchFamily="34" charset="0"/>
              <a:buChar char="–"/>
              <a:defRPr lang="en-US" sz="18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3pPr>
            <a:lvl4pPr marL="854075" indent="-280988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400"/>
              </a:spcAft>
              <a:buClr>
                <a:schemeClr val="accent1"/>
              </a:buClr>
              <a:buSzPct val="70000"/>
              <a:buFont typeface="Arial" pitchFamily="34" charset="0"/>
              <a:buChar char="•"/>
              <a:defRPr lang="en-US" sz="16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4pPr>
            <a:lvl5pPr marL="854075" indent="290513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400"/>
              </a:spcAft>
              <a:buClr>
                <a:schemeClr val="accent1"/>
              </a:buClr>
              <a:buSzPct val="60000"/>
              <a:buFont typeface="Arial" pitchFamily="34" charset="0"/>
              <a:buChar char="–"/>
              <a:defRPr lang="en-US" sz="16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5pPr>
            <a:lvl6pPr marL="2112963" indent="-3984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Symbol" pitchFamily="18" charset="2"/>
              <a:buChar char="-"/>
              <a:defRPr>
                <a:solidFill>
                  <a:srgbClr val="000000"/>
                </a:solidFill>
                <a:latin typeface="+mn-lt"/>
              </a:defRPr>
            </a:lvl6pPr>
            <a:lvl7pPr marL="2570163" indent="-3984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Symbol" pitchFamily="18" charset="2"/>
              <a:buChar char="-"/>
              <a:defRPr>
                <a:solidFill>
                  <a:srgbClr val="000000"/>
                </a:solidFill>
                <a:latin typeface="+mn-lt"/>
              </a:defRPr>
            </a:lvl7pPr>
            <a:lvl8pPr marL="3027363" indent="-3984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Symbol" pitchFamily="18" charset="2"/>
              <a:buChar char="-"/>
              <a:defRPr>
                <a:solidFill>
                  <a:srgbClr val="000000"/>
                </a:solidFill>
                <a:latin typeface="+mn-lt"/>
              </a:defRPr>
            </a:lvl8pPr>
            <a:lvl9pPr marL="3484563" indent="-3984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Symbol" pitchFamily="18" charset="2"/>
              <a:buChar char="-"/>
              <a:defRPr>
                <a:solidFill>
                  <a:srgbClr val="000000"/>
                </a:solidFill>
                <a:latin typeface="+mn-lt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400"/>
              </a:spcAft>
              <a:buClr>
                <a:schemeClr val="accent5">
                  <a:lumMod val="50000"/>
                </a:schemeClr>
              </a:buClr>
              <a:buSzTx/>
              <a:buFont typeface="Webdings" pitchFamily="18" charset="2"/>
              <a:buNone/>
              <a:tabLst>
                <a:tab pos="1025525" algn="l"/>
              </a:tabLst>
              <a:defRPr/>
            </a:pPr>
            <a:r>
              <a:rPr lang="en-US" sz="700" b="0" i="0" u="none" strike="noStrike" kern="1200" baseline="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2017 HIMSS. All Rights Reserved</a:t>
            </a:r>
            <a:endParaRPr lang="en-US" sz="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angle 4"/>
          <p:cNvSpPr>
            <a:spLocks noGrp="1" noChangeArrowheads="1"/>
          </p:cNvSpPr>
          <p:nvPr userDrawn="1">
            <p:ph type="sldNum" sz="quarter" idx="4"/>
          </p:nvPr>
        </p:nvSpPr>
        <p:spPr bwMode="auto">
          <a:xfrm>
            <a:off x="4160283" y="6522398"/>
            <a:ext cx="822325" cy="107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algn="ctr">
              <a:defRPr lang="en-US" sz="700" b="0" i="0" u="none" strike="noStrike" baseline="0" smtClean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>
              <a:spcBef>
                <a:spcPts val="300"/>
              </a:spcBef>
              <a:spcAft>
                <a:spcPts val="400"/>
              </a:spcAft>
              <a:buClr>
                <a:schemeClr val="accent5">
                  <a:lumMod val="50000"/>
                </a:schemeClr>
              </a:buClr>
              <a:buFont typeface="Webdings" pitchFamily="18" charset="2"/>
              <a:buNone/>
              <a:tabLst>
                <a:tab pos="1025525" algn="l"/>
              </a:tabLst>
            </a:pPr>
            <a:r>
              <a:rPr lang="en-US" dirty="0"/>
              <a:t>Page [ </a:t>
            </a:r>
            <a:fld id="{8022235C-F2BB-49F2-A307-DAF5D2C4A06C}" type="slidenum">
              <a:rPr smtClean="0"/>
              <a:pPr>
                <a:spcBef>
                  <a:spcPts val="300"/>
                </a:spcBef>
                <a:spcAft>
                  <a:spcPts val="400"/>
                </a:spcAft>
                <a:buClr>
                  <a:schemeClr val="accent5">
                    <a:lumMod val="50000"/>
                  </a:schemeClr>
                </a:buClr>
                <a:buFont typeface="Webdings" pitchFamily="18" charset="2"/>
                <a:buNone/>
                <a:tabLst>
                  <a:tab pos="1025525" algn="l"/>
                </a:tabLst>
              </a:pPr>
              <a:t>‹#›</a:t>
            </a:fld>
            <a:r>
              <a:rPr dirty="0"/>
              <a:t> ]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8001" y="5675074"/>
            <a:ext cx="1181413" cy="618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 userDrawn="1"/>
        </p:nvSpPr>
        <p:spPr bwMode="auto">
          <a:xfrm>
            <a:off x="7053941" y="166256"/>
            <a:ext cx="1737381" cy="112815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16" r:id="rId2"/>
    <p:sldLayoutId id="2147483718" r:id="rId3"/>
    <p:sldLayoutId id="2147483717" r:id="rId4"/>
    <p:sldLayoutId id="2147483719" r:id="rId5"/>
    <p:sldLayoutId id="2147483720" r:id="rId6"/>
    <p:sldLayoutId id="2147483721" r:id="rId7"/>
    <p:sldLayoutId id="2147483726" r:id="rId8"/>
    <p:sldLayoutId id="2147483727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0">
          <a:solidFill>
            <a:schemeClr val="accent6">
              <a:lumMod val="75000"/>
              <a:lumOff val="25000"/>
            </a:schemeClr>
          </a:solidFill>
          <a:latin typeface="Arial" panose="020B0604020202020204" pitchFamily="34" charset="0"/>
          <a:ea typeface="+mj-ea"/>
          <a:cs typeface="Arial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000000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000000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000000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000000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000000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000000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000000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000000"/>
          </a:solidFill>
          <a:latin typeface="Arial" charset="0"/>
        </a:defRPr>
      </a:lvl9pPr>
    </p:titleStyle>
    <p:bodyStyle>
      <a:lvl1pPr algn="l" rtl="0" eaLnBrk="1" fontAlgn="base" hangingPunct="1">
        <a:lnSpc>
          <a:spcPct val="100000"/>
        </a:lnSpc>
        <a:spcBef>
          <a:spcPts val="300"/>
        </a:spcBef>
        <a:spcAft>
          <a:spcPts val="400"/>
        </a:spcAft>
        <a:buClr>
          <a:schemeClr val="accent5">
            <a:lumMod val="50000"/>
          </a:schemeClr>
        </a:buClr>
        <a:buFont typeface="Webdings" pitchFamily="18" charset="2"/>
        <a:buNone/>
        <a:defRPr lang="en-US" sz="1800" dirty="0" smtClean="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itchFamily="34" charset="0"/>
        </a:defRPr>
      </a:lvl1pPr>
      <a:lvl2pPr marL="282575" indent="-280988" algn="l" rtl="0" eaLnBrk="1" fontAlgn="base" hangingPunct="1">
        <a:lnSpc>
          <a:spcPct val="100000"/>
        </a:lnSpc>
        <a:spcBef>
          <a:spcPts val="300"/>
        </a:spcBef>
        <a:spcAft>
          <a:spcPts val="400"/>
        </a:spcAft>
        <a:buClr>
          <a:schemeClr val="accent6">
            <a:lumMod val="75000"/>
            <a:lumOff val="25000"/>
          </a:schemeClr>
        </a:buClr>
        <a:buSzPct val="95000"/>
        <a:buFont typeface="Arial" panose="020B0604020202020204" pitchFamily="34" charset="0"/>
        <a:buChar char="•"/>
        <a:defRPr lang="en-US" sz="1600" dirty="0" smtClean="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cs typeface="Arial" pitchFamily="34" charset="0"/>
        </a:defRPr>
      </a:lvl2pPr>
      <a:lvl3pPr marL="573088" indent="-290513" algn="l" rtl="0" eaLnBrk="1" fontAlgn="base" hangingPunct="1">
        <a:lnSpc>
          <a:spcPct val="100000"/>
        </a:lnSpc>
        <a:spcBef>
          <a:spcPts val="300"/>
        </a:spcBef>
        <a:spcAft>
          <a:spcPts val="400"/>
        </a:spcAft>
        <a:buClr>
          <a:schemeClr val="accent6">
            <a:lumMod val="75000"/>
            <a:lumOff val="25000"/>
          </a:schemeClr>
        </a:buClr>
        <a:buSzPct val="80000"/>
        <a:buFont typeface="Arial" panose="020B0604020202020204" pitchFamily="34" charset="0"/>
        <a:buChar char="•"/>
        <a:defRPr lang="en-US" sz="1400" dirty="0" smtClean="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cs typeface="Arial" pitchFamily="34" charset="0"/>
        </a:defRPr>
      </a:lvl3pPr>
      <a:lvl4pPr marL="854075" indent="-280988" algn="l" rtl="0" eaLnBrk="1" fontAlgn="base" hangingPunct="1">
        <a:lnSpc>
          <a:spcPct val="100000"/>
        </a:lnSpc>
        <a:spcBef>
          <a:spcPts val="300"/>
        </a:spcBef>
        <a:spcAft>
          <a:spcPts val="400"/>
        </a:spcAft>
        <a:buClr>
          <a:schemeClr val="accent6">
            <a:lumMod val="75000"/>
            <a:lumOff val="25000"/>
          </a:schemeClr>
        </a:buClr>
        <a:buSzPct val="70000"/>
        <a:buFont typeface="Arial" panose="020B0604020202020204" pitchFamily="34" charset="0"/>
        <a:buChar char="•"/>
        <a:defRPr lang="en-US" sz="1200" dirty="0" smtClean="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cs typeface="Arial" pitchFamily="34" charset="0"/>
        </a:defRPr>
      </a:lvl4pPr>
      <a:lvl5pPr marL="854075" indent="290513" algn="l" rtl="0" eaLnBrk="1" fontAlgn="base" hangingPunct="1">
        <a:lnSpc>
          <a:spcPct val="100000"/>
        </a:lnSpc>
        <a:spcBef>
          <a:spcPts val="300"/>
        </a:spcBef>
        <a:spcAft>
          <a:spcPts val="400"/>
        </a:spcAft>
        <a:buClr>
          <a:schemeClr val="accent6">
            <a:lumMod val="75000"/>
            <a:lumOff val="25000"/>
          </a:schemeClr>
        </a:buClr>
        <a:buSzPct val="60000"/>
        <a:buFont typeface="Arial" panose="020B0604020202020204" pitchFamily="34" charset="0"/>
        <a:buChar char="•"/>
        <a:defRPr lang="en-US" sz="1000" dirty="0" smtClean="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cs typeface="Arial" pitchFamily="34" charset="0"/>
        </a:defRPr>
      </a:lvl5pPr>
      <a:lvl6pPr marL="2112963" indent="-398463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Font typeface="Symbol" pitchFamily="18" charset="2"/>
        <a:buChar char="-"/>
        <a:defRPr>
          <a:solidFill>
            <a:srgbClr val="000000"/>
          </a:solidFill>
          <a:latin typeface="+mn-lt"/>
        </a:defRPr>
      </a:lvl6pPr>
      <a:lvl7pPr marL="2570163" indent="-398463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Font typeface="Symbol" pitchFamily="18" charset="2"/>
        <a:buChar char="-"/>
        <a:defRPr>
          <a:solidFill>
            <a:srgbClr val="000000"/>
          </a:solidFill>
          <a:latin typeface="+mn-lt"/>
        </a:defRPr>
      </a:lvl7pPr>
      <a:lvl8pPr marL="3027363" indent="-398463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Font typeface="Symbol" pitchFamily="18" charset="2"/>
        <a:buChar char="-"/>
        <a:defRPr>
          <a:solidFill>
            <a:srgbClr val="000000"/>
          </a:solidFill>
          <a:latin typeface="+mn-lt"/>
        </a:defRPr>
      </a:lvl8pPr>
      <a:lvl9pPr marL="3484563" indent="-398463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Font typeface="Symbol" pitchFamily="18" charset="2"/>
        <a:buChar char="-"/>
        <a:defRPr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7.gif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8.png"/><Relationship Id="rId9" Type="http://schemas.microsoft.com/office/2007/relationships/diagramDrawing" Target="../diagrams/drawing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/>
              <a:t>Constructing Requirements: </a:t>
            </a:r>
            <a:br>
              <a:rPr lang="en-US"/>
            </a:br>
            <a:r>
              <a:rPr lang="en-US"/>
              <a:t>Improving Success of HIT Projects</a:t>
            </a:r>
            <a:endParaRPr lang="en-US" dirty="0"/>
          </a:p>
        </p:txBody>
      </p:sp>
      <p:sp>
        <p:nvSpPr>
          <p:cNvPr id="9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en-US" sz="1100" b="0" i="0" u="none" strike="noStrike" baseline="0" smtClean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fld id="{26DABA66-13A2-47DA-87D4-BB26F5DE5D56}" type="datetime4">
              <a:rPr lang="en-US" smtClean="0"/>
              <a:pPr/>
              <a:t>May 24, 2017</a:t>
            </a:fld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058277" y="3741465"/>
            <a:ext cx="4814533" cy="1107996"/>
          </a:xfrm>
        </p:spPr>
        <p:txBody>
          <a:bodyPr/>
          <a:lstStyle/>
          <a:p>
            <a:r>
              <a:rPr lang="en-US"/>
              <a:t>May 25, 2017 10:30-11:20</a:t>
            </a:r>
            <a:br>
              <a:rPr lang="en-US"/>
            </a:br>
            <a:r>
              <a:rPr lang="en-US"/>
              <a:t>David Gibbs, PhD, CPHIMS </a:t>
            </a:r>
            <a:br>
              <a:rPr lang="en-US"/>
            </a:br>
            <a:r>
              <a:rPr lang="en-US"/>
              <a:t>Assistant Professor, Texas State University</a:t>
            </a:r>
            <a:br>
              <a:rPr lang="en-US"/>
            </a:br>
            <a:r>
              <a:rPr lang="en-US"/>
              <a:t>San Marcos, TX</a:t>
            </a:r>
            <a:endParaRPr lang="en-US" dirty="0"/>
          </a:p>
        </p:txBody>
      </p:sp>
      <p:pic>
        <p:nvPicPr>
          <p:cNvPr id="7" name="Picture 2" descr="Primary Horizontal 3 Color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816" y="5554836"/>
            <a:ext cx="1689454" cy="70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5098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Problem Applies to Healthcare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“A great opportunity for promoting HIT was lost because of </a:t>
            </a:r>
            <a:r>
              <a:rPr lang="en-US" b="1" dirty="0"/>
              <a:t>inadequate communications with stakeholders</a:t>
            </a:r>
            <a:r>
              <a:rPr lang="en-US" dirty="0"/>
              <a:t>. Even when project technologists have clinical background, they do not speak for everyone.” (Jonathan </a:t>
            </a:r>
            <a:r>
              <a:rPr lang="en-US" dirty="0" err="1"/>
              <a:t>Leviss</a:t>
            </a:r>
            <a:r>
              <a:rPr lang="en-US" dirty="0"/>
              <a:t>, 2010)</a:t>
            </a:r>
          </a:p>
          <a:p>
            <a:pPr>
              <a:lnSpc>
                <a:spcPct val="100000"/>
              </a:lnSpc>
            </a:pPr>
            <a:endParaRPr lang="en-US" sz="1400" dirty="0"/>
          </a:p>
          <a:p>
            <a:pPr>
              <a:lnSpc>
                <a:spcPct val="100000"/>
              </a:lnSpc>
            </a:pPr>
            <a:r>
              <a:rPr lang="en-US" dirty="0"/>
              <a:t>“Clinical information technology (IT) projects are </a:t>
            </a:r>
            <a:r>
              <a:rPr lang="en-US" b="1" dirty="0"/>
              <a:t>highly complex social endeavors </a:t>
            </a:r>
            <a:r>
              <a:rPr lang="en-US" dirty="0"/>
              <a:t>in unforgiving medical environments that happen to involve computers, not IT projects that happen to involve clinicians.” (Jonathan </a:t>
            </a:r>
            <a:r>
              <a:rPr lang="en-US" dirty="0" err="1"/>
              <a:t>Leviss</a:t>
            </a:r>
            <a:r>
              <a:rPr lang="en-US" dirty="0"/>
              <a:t>, 2010)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919" y="1731171"/>
            <a:ext cx="725091" cy="876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49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Problem Applies to Healthcare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418" y="1633708"/>
            <a:ext cx="7289031" cy="136332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“One of the reasons for failure in EHR implementation is usually because management has </a:t>
            </a:r>
            <a:r>
              <a:rPr lang="en-US" b="1" dirty="0"/>
              <a:t>not taken the time to fully assess its needs</a:t>
            </a:r>
            <a:r>
              <a:rPr lang="en-US" dirty="0"/>
              <a:t>.”  (Mohamed </a:t>
            </a:r>
            <a:r>
              <a:rPr lang="en-US" dirty="0" err="1"/>
              <a:t>Merhi</a:t>
            </a:r>
            <a:r>
              <a:rPr lang="en-US" dirty="0"/>
              <a:t>, 2015)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919" y="1731171"/>
            <a:ext cx="725091" cy="876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2551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184" y="493086"/>
            <a:ext cx="6929451" cy="504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 flipH="1">
            <a:off x="6984493" y="6083886"/>
            <a:ext cx="2504979" cy="334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88" dirty="0"/>
              <a:t>http://www.projectcartoon.com with titles added.</a:t>
            </a:r>
          </a:p>
          <a:p>
            <a:r>
              <a:rPr lang="en-US" sz="788" dirty="0"/>
              <a:t>Creative Commons Attribution 3.0 Generic License.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45804" y="505334"/>
            <a:ext cx="9953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FF00"/>
                </a:solidFill>
              </a:rPr>
              <a:t>Customer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36021" y="496002"/>
            <a:ext cx="995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FF00"/>
                </a:solidFill>
              </a:rPr>
              <a:t>Project Lead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81227" y="491481"/>
            <a:ext cx="9953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FF00"/>
                </a:solidFill>
              </a:rPr>
              <a:t>Analyst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53039" y="508249"/>
            <a:ext cx="995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FF00"/>
                </a:solidFill>
              </a:rPr>
              <a:t>Programmer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43256" y="511164"/>
            <a:ext cx="9953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FF00"/>
                </a:solidFill>
              </a:rPr>
              <a:t>Consultant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96038" y="3174868"/>
            <a:ext cx="9953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FF00"/>
                </a:solidFill>
              </a:rPr>
              <a:t>Documenter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87547" y="3166368"/>
            <a:ext cx="9953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FF00"/>
                </a:solidFill>
              </a:rPr>
              <a:t>Operations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81227" y="3168809"/>
            <a:ext cx="9953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FF00"/>
                </a:solidFill>
              </a:rPr>
              <a:t>Billing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790881" y="3166367"/>
            <a:ext cx="9953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FF00"/>
                </a:solidFill>
              </a:rPr>
              <a:t>Needed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53038" y="3174868"/>
            <a:ext cx="9953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FF00"/>
                </a:solidFill>
              </a:rPr>
              <a:t>Support</a:t>
            </a:r>
          </a:p>
        </p:txBody>
      </p:sp>
    </p:spTree>
    <p:extLst>
      <p:ext uri="{BB962C8B-B14F-4D97-AF65-F5344CB8AC3E}">
        <p14:creationId xmlns:p14="http://schemas.microsoft.com/office/powerpoint/2010/main" val="37502125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419" y="1252373"/>
            <a:ext cx="6675582" cy="199028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Fundamental Question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Why is it so difficult to determine requirements?</a:t>
            </a:r>
          </a:p>
          <a:p>
            <a:pPr lvl="1"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Refined into the Research Question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What challenges are encountered by stakeholders when identifying requirements for information systems?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716" y="1463102"/>
            <a:ext cx="1874324" cy="1868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268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4.bp.blogspot.com/-hcsbQJzJ7aE/UF0eW5PZB6I/AAAAAAAAAhI/YXJrxkEpY8c/s1600/thought_balloon_hmmmm.gi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701" y="1133829"/>
            <a:ext cx="1122218" cy="1122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Researcher’s 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Experience</a:t>
            </a:r>
          </a:p>
          <a:p>
            <a:pPr lvl="1"/>
            <a:r>
              <a:rPr lang="en-US"/>
              <a:t>30 years designing/developing/delivering information systems </a:t>
            </a:r>
          </a:p>
          <a:p>
            <a:pPr lvl="1"/>
            <a:r>
              <a:rPr lang="en-US"/>
              <a:t>10 years in HIT/HIM</a:t>
            </a:r>
          </a:p>
          <a:p>
            <a:pPr lvl="1"/>
            <a:r>
              <a:rPr lang="en-US"/>
              <a:t>Direct observation across many projects</a:t>
            </a:r>
          </a:p>
          <a:p>
            <a:r>
              <a:rPr lang="en-US"/>
              <a:t>Access</a:t>
            </a:r>
          </a:p>
          <a:p>
            <a:pPr lvl="1"/>
            <a:r>
              <a:rPr lang="en-US"/>
              <a:t>Information Systems Architect for a large technology company</a:t>
            </a:r>
          </a:p>
          <a:p>
            <a:pPr lvl="1"/>
            <a:r>
              <a:rPr lang="en-US"/>
              <a:t>Supporting complex projects for healthcare and government</a:t>
            </a:r>
          </a:p>
          <a:p>
            <a:pPr lvl="1"/>
            <a:r>
              <a:rPr lang="en-US"/>
              <a:t>Access to experienced colleagues and customers</a:t>
            </a:r>
          </a:p>
          <a:p>
            <a:r>
              <a:rPr lang="en-US"/>
              <a:t>Interests</a:t>
            </a:r>
          </a:p>
          <a:p>
            <a:pPr lvl="1"/>
            <a:r>
              <a:rPr lang="en-US"/>
              <a:t>Adult, Professional, and Community Education</a:t>
            </a:r>
          </a:p>
          <a:p>
            <a:pPr lvl="1"/>
            <a:r>
              <a:rPr lang="en-US"/>
              <a:t>People-side of information systems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6566733" y="3887251"/>
            <a:ext cx="1786153" cy="880333"/>
            <a:chOff x="7026528" y="3608043"/>
            <a:chExt cx="1786153" cy="880333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8869" y="3608043"/>
              <a:ext cx="857250" cy="7216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7026528" y="4156132"/>
              <a:ext cx="605705" cy="21929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25" dirty="0">
                  <a:latin typeface="Cooper Black" panose="0208090404030B020404" pitchFamily="18" charset="0"/>
                </a:rPr>
                <a:t>People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534601" y="4269085"/>
              <a:ext cx="634927" cy="21929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25" dirty="0">
                  <a:latin typeface="Cooper Black" panose="0208090404030B020404" pitchFamily="18" charset="0"/>
                </a:rPr>
                <a:t>Process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071245" y="4156132"/>
              <a:ext cx="741436" cy="21929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25" dirty="0">
                  <a:latin typeface="Cooper Black" panose="0208090404030B020404" pitchFamily="18" charset="0"/>
                </a:rPr>
                <a:t>Products</a:t>
              </a:r>
            </a:p>
          </p:txBody>
        </p:sp>
      </p:grp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2221360644"/>
              </p:ext>
            </p:extLst>
          </p:nvPr>
        </p:nvGraphicFramePr>
        <p:xfrm>
          <a:off x="2868275" y="4387360"/>
          <a:ext cx="2425317" cy="17876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1545722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Three-Legged Stool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Visual aid for Information Systems </a:t>
            </a:r>
          </a:p>
          <a:p>
            <a:pPr lvl="1"/>
            <a:r>
              <a:rPr lang="en-US"/>
              <a:t>Interrelated components</a:t>
            </a:r>
          </a:p>
          <a:p>
            <a:pPr lvl="1"/>
            <a:r>
              <a:rPr lang="en-US"/>
              <a:t>Must attend to all three to have a stable platform </a:t>
            </a:r>
            <a:br>
              <a:rPr lang="en-US"/>
            </a:br>
            <a:r>
              <a:rPr lang="en-US"/>
              <a:t>(Williams &amp; Duray, 2013)</a:t>
            </a:r>
          </a:p>
          <a:p>
            <a:pPr lvl="1"/>
            <a:endParaRPr lang="en-US"/>
          </a:p>
          <a:p>
            <a:r>
              <a:rPr lang="en-US"/>
              <a:t>Applicable to Electronic Health Record systems</a:t>
            </a:r>
          </a:p>
          <a:p>
            <a:pPr lvl="1"/>
            <a:r>
              <a:rPr lang="en-US"/>
              <a:t>“…not only hardware and software, but also people…and process” (Amatayakul, 2013)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4988601" y="3698801"/>
            <a:ext cx="1954642" cy="895539"/>
            <a:chOff x="6370760" y="1479337"/>
            <a:chExt cx="1954642" cy="895539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1313" y="1479337"/>
              <a:ext cx="857250" cy="7216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6370760" y="2028627"/>
              <a:ext cx="553918" cy="21929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25" dirty="0">
                  <a:latin typeface="Cooper Black" panose="0208090404030B020404" pitchFamily="18" charset="0"/>
                </a:rPr>
                <a:t>People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827045" y="2140379"/>
              <a:ext cx="654410" cy="21929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25" dirty="0">
                  <a:latin typeface="Cooper Black" panose="0208090404030B020404" pitchFamily="18" charset="0"/>
                </a:rPr>
                <a:t>Process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349089" y="2028627"/>
              <a:ext cx="976313" cy="34624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25" dirty="0">
                  <a:latin typeface="Cooper Black" panose="0208090404030B020404" pitchFamily="18" charset="0"/>
                </a:rPr>
                <a:t>Products</a:t>
              </a:r>
              <a:br>
                <a:rPr lang="en-US" sz="825" dirty="0">
                  <a:latin typeface="Cooper Black" panose="0208090404030B020404" pitchFamily="18" charset="0"/>
                </a:rPr>
              </a:br>
              <a:r>
                <a:rPr lang="en-US" sz="825" dirty="0">
                  <a:latin typeface="Cooper Black" panose="0208090404030B020404" pitchFamily="18" charset="0"/>
                </a:rPr>
                <a:t> (Technology)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563405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rchitects,blueprints,briefcases,business,men,women,careers,employees,engineers,hard hats,industry,jobs,occupations,people,plans,vocations,workers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273" y="509540"/>
            <a:ext cx="1274618" cy="1274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Sensitizing Concepts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dirty="0"/>
              <a:t>Requirements are subjective expectations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Systems don’t have requirements, people do</a:t>
            </a:r>
          </a:p>
          <a:p>
            <a:pPr>
              <a:spcBef>
                <a:spcPts val="600"/>
              </a:spcBef>
            </a:pPr>
            <a:r>
              <a:rPr lang="en-US" dirty="0"/>
              <a:t>Constructivism vs. Positivism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Requirements must be constructed through collaboration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“The fundamental problem here is that folks believe that underlying every project there’s some absolute, discoverable set of requirements.” (Thomas &amp; Hunt, 2004)</a:t>
            </a:r>
          </a:p>
          <a:p>
            <a:pPr>
              <a:spcBef>
                <a:spcPts val="600"/>
              </a:spcBef>
            </a:pPr>
            <a:r>
              <a:rPr lang="en-US" dirty="0"/>
              <a:t>Stakeholder Turnover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Adding or removing a stakeholder may change requirements</a:t>
            </a:r>
          </a:p>
        </p:txBody>
      </p:sp>
    </p:spTree>
    <p:extLst>
      <p:ext uri="{BB962C8B-B14F-4D97-AF65-F5344CB8AC3E}">
        <p14:creationId xmlns:p14="http://schemas.microsoft.com/office/powerpoint/2010/main" val="18617654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Resolving Conflicting Requirements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36419" y="1238251"/>
            <a:ext cx="7499927" cy="260927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“Instead of dealing with that issue … we kind of </a:t>
            </a:r>
            <a:r>
              <a:rPr lang="en-US" b="1" dirty="0"/>
              <a:t>tabled the issue </a:t>
            </a:r>
            <a:r>
              <a:rPr lang="en-US" dirty="0"/>
              <a:t>… it didn’t go away and when it came time to deliver it … hadn’t been resolved. I see that very consistently in the requirements processes that </a:t>
            </a:r>
            <a:r>
              <a:rPr lang="en-US" b="1" dirty="0"/>
              <a:t>people tend to push off things that are difficult </a:t>
            </a:r>
            <a:r>
              <a:rPr lang="en-US" dirty="0"/>
              <a:t>or not politically expedient and those things never go away and they ultimately reveal themselves … after a lot of time and a lot of money has been spent.”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Stakeholder on a project that was cancelled due to disappointing results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12089" y="5169672"/>
            <a:ext cx="59073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96D6"/>
                </a:solidFill>
              </a:rPr>
              <a:t>Identify show stoppers sooner rather than later</a:t>
            </a:r>
          </a:p>
        </p:txBody>
      </p:sp>
    </p:spTree>
    <p:extLst>
      <p:ext uri="{BB962C8B-B14F-4D97-AF65-F5344CB8AC3E}">
        <p14:creationId xmlns:p14="http://schemas.microsoft.com/office/powerpoint/2010/main" val="38867706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418" y="1150699"/>
            <a:ext cx="7289031" cy="3814378"/>
          </a:xfrm>
        </p:spPr>
        <p:txBody>
          <a:bodyPr/>
          <a:lstStyle/>
          <a:p>
            <a:r>
              <a:rPr lang="en-US" dirty="0"/>
              <a:t>“These are not people you want to disappoint. They are more trusted than you are with the boss and the boss’ boss. And so there is </a:t>
            </a:r>
            <a:r>
              <a:rPr lang="en-US" b="1" dirty="0"/>
              <a:t>political cost to [speaking up]</a:t>
            </a:r>
            <a:r>
              <a:rPr lang="en-US" dirty="0"/>
              <a:t>.”</a:t>
            </a:r>
          </a:p>
          <a:p>
            <a:pPr lvl="1"/>
            <a:r>
              <a:rPr lang="en-US" dirty="0"/>
              <a:t>A stakeholder who knew failure was inevitable</a:t>
            </a:r>
          </a:p>
          <a:p>
            <a:r>
              <a:rPr lang="en-US" dirty="0"/>
              <a:t>“The staff in the surgical clinic </a:t>
            </a:r>
            <a:r>
              <a:rPr lang="en-US" b="1" dirty="0"/>
              <a:t>thought that they had no influence </a:t>
            </a:r>
            <a:r>
              <a:rPr lang="en-US" dirty="0"/>
              <a:t>in the system design and development.” (</a:t>
            </a:r>
            <a:r>
              <a:rPr lang="en-US" dirty="0" err="1"/>
              <a:t>Leviss</a:t>
            </a:r>
            <a:r>
              <a:rPr lang="en-US" dirty="0"/>
              <a:t>, 2010) </a:t>
            </a:r>
          </a:p>
          <a:p>
            <a:pPr lvl="1"/>
            <a:r>
              <a:rPr lang="en-US" dirty="0"/>
              <a:t>On stakeholders who did not feel empowered</a:t>
            </a:r>
          </a:p>
          <a:p>
            <a:r>
              <a:rPr lang="en-US" dirty="0"/>
              <a:t>“They talked to my boss, who was an arrogant SOB, and </a:t>
            </a:r>
            <a:r>
              <a:rPr lang="en-US" b="1" dirty="0"/>
              <a:t>they did not talk to anybody else</a:t>
            </a:r>
            <a:r>
              <a:rPr lang="en-US" dirty="0"/>
              <a:t>.  They just came to all these conclusions that he knew what he was talking about.”</a:t>
            </a:r>
          </a:p>
          <a:p>
            <a:pPr lvl="1"/>
            <a:r>
              <a:rPr lang="en-US" dirty="0"/>
              <a:t>A stakeholder on a project that exceeded budget and disappointed users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896" y="158427"/>
            <a:ext cx="978812" cy="8110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08791" y="5327589"/>
            <a:ext cx="74719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96D6"/>
                </a:solidFill>
              </a:rPr>
              <a:t>Power issues may obstruct openness and hide requirements</a:t>
            </a:r>
          </a:p>
        </p:txBody>
      </p:sp>
    </p:spTree>
    <p:extLst>
      <p:ext uri="{BB962C8B-B14F-4D97-AF65-F5344CB8AC3E}">
        <p14:creationId xmlns:p14="http://schemas.microsoft.com/office/powerpoint/2010/main" val="39459135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Turnover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36419" y="1175137"/>
            <a:ext cx="7874000" cy="260927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“You would have individuals that came in with different priorities or different visions of what they think, which was different than the last [leader]…. Priorities would </a:t>
            </a:r>
            <a:r>
              <a:rPr lang="en-US" b="1" dirty="0"/>
              <a:t>change to meet the priority of the new individual</a:t>
            </a:r>
            <a:r>
              <a:rPr lang="en-US" dirty="0"/>
              <a:t>.”</a:t>
            </a:r>
          </a:p>
          <a:p>
            <a:pPr lvl="1">
              <a:lnSpc>
                <a:spcPct val="120000"/>
              </a:lnSpc>
            </a:pPr>
            <a:r>
              <a:rPr lang="en-US" sz="1500" dirty="0"/>
              <a:t>Stakeholder on a project with changing requirements</a:t>
            </a:r>
          </a:p>
          <a:p>
            <a:pPr marL="342900" lvl="1" indent="0">
              <a:lnSpc>
                <a:spcPct val="120000"/>
              </a:lnSpc>
              <a:buNone/>
            </a:pPr>
            <a:endParaRPr lang="en-US" sz="1500" dirty="0"/>
          </a:p>
          <a:p>
            <a:pPr>
              <a:lnSpc>
                <a:spcPct val="120000"/>
              </a:lnSpc>
            </a:pPr>
            <a:r>
              <a:rPr lang="en-US" dirty="0"/>
              <a:t>“It’s not like you could go and ask someone what did you mean when you wrote this? Those </a:t>
            </a:r>
            <a:r>
              <a:rPr lang="en-US" b="1" dirty="0"/>
              <a:t>people were long gone</a:t>
            </a:r>
            <a:r>
              <a:rPr lang="en-US" dirty="0"/>
              <a:t> by that time.”</a:t>
            </a:r>
          </a:p>
          <a:p>
            <a:pPr lvl="1">
              <a:lnSpc>
                <a:spcPct val="120000"/>
              </a:lnSpc>
            </a:pPr>
            <a:r>
              <a:rPr lang="en-US" sz="1500" dirty="0"/>
              <a:t>Stakeholder on a project cancelled after 10+ years of effort</a:t>
            </a:r>
          </a:p>
          <a:p>
            <a:pPr lvl="1">
              <a:lnSpc>
                <a:spcPct val="120000"/>
              </a:lnSpc>
            </a:pPr>
            <a:endParaRPr lang="en-US" sz="1500" dirty="0"/>
          </a:p>
        </p:txBody>
      </p:sp>
      <p:sp>
        <p:nvSpPr>
          <p:cNvPr id="4" name="TextBox 3"/>
          <p:cNvSpPr txBox="1"/>
          <p:nvPr/>
        </p:nvSpPr>
        <p:spPr>
          <a:xfrm>
            <a:off x="2218560" y="5249142"/>
            <a:ext cx="55130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96D6"/>
                </a:solidFill>
              </a:rPr>
              <a:t>Requirements are from people, not systems</a:t>
            </a:r>
          </a:p>
        </p:txBody>
      </p:sp>
    </p:spTree>
    <p:extLst>
      <p:ext uri="{BB962C8B-B14F-4D97-AF65-F5344CB8AC3E}">
        <p14:creationId xmlns:p14="http://schemas.microsoft.com/office/powerpoint/2010/main" val="2773019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Conflict of Interest Disclosure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David Gibbs, PhD</a:t>
            </a:r>
            <a:br>
              <a:rPr lang="en-US"/>
            </a:br>
            <a:endParaRPr lang="en-US"/>
          </a:p>
          <a:p>
            <a:r>
              <a:rPr lang="en-US"/>
              <a:t>Has no real or apparent conflicts of interest to report.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8661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Diverse Perspectives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195" y="1510723"/>
            <a:ext cx="4038600" cy="2848950"/>
          </a:xfrm>
        </p:spPr>
        <p:txBody>
          <a:bodyPr>
            <a:normAutofit/>
          </a:bodyPr>
          <a:lstStyle/>
          <a:p>
            <a:r>
              <a:rPr lang="en-US" sz="1800" dirty="0"/>
              <a:t>“It’s a cultural problem.”</a:t>
            </a:r>
          </a:p>
          <a:p>
            <a:pPr lvl="1"/>
            <a:r>
              <a:rPr lang="en-US" sz="1600" dirty="0"/>
              <a:t>Offshore development for insurance system</a:t>
            </a:r>
          </a:p>
          <a:p>
            <a:pPr lvl="1"/>
            <a:endParaRPr lang="en-US" sz="1600" dirty="0"/>
          </a:p>
          <a:p>
            <a:r>
              <a:rPr lang="en-US" sz="1800" dirty="0"/>
              <a:t>“He had a real issue dealing with women.”</a:t>
            </a:r>
          </a:p>
          <a:p>
            <a:pPr lvl="1"/>
            <a:r>
              <a:rPr lang="en-US" sz="1600" dirty="0"/>
              <a:t>Lack of respect inhibited collaboration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60195" y="1510723"/>
            <a:ext cx="4038600" cy="2848950"/>
          </a:xfrm>
        </p:spPr>
        <p:txBody>
          <a:bodyPr>
            <a:noAutofit/>
          </a:bodyPr>
          <a:lstStyle/>
          <a:p>
            <a:r>
              <a:rPr lang="en-US" sz="1800" dirty="0"/>
              <a:t>“I perceive that you think you are better than me.”</a:t>
            </a:r>
          </a:p>
          <a:p>
            <a:pPr lvl="1"/>
            <a:r>
              <a:rPr lang="en-US" sz="1600" dirty="0"/>
              <a:t>Group cultures: North / South</a:t>
            </a:r>
          </a:p>
          <a:p>
            <a:pPr lvl="1"/>
            <a:endParaRPr lang="en-US" sz="1600" dirty="0"/>
          </a:p>
          <a:p>
            <a:r>
              <a:rPr lang="en-US" sz="1800" dirty="0"/>
              <a:t>Distinct roles</a:t>
            </a:r>
          </a:p>
          <a:p>
            <a:pPr lvl="1"/>
            <a:r>
              <a:rPr lang="en-US" sz="1600" dirty="0"/>
              <a:t>Military / Civilian / Contractor</a:t>
            </a:r>
          </a:p>
          <a:p>
            <a:pPr lvl="1"/>
            <a:r>
              <a:rPr lang="en-US" sz="1600" dirty="0"/>
              <a:t>Physician / Nurse / Administrator</a:t>
            </a:r>
          </a:p>
          <a:p>
            <a:pPr lvl="1"/>
            <a:endParaRPr lang="en-US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602" y="375973"/>
            <a:ext cx="872490" cy="8724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88862" y="4911613"/>
            <a:ext cx="69426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96D6"/>
                </a:solidFill>
              </a:rPr>
              <a:t>Ignoring diverse perspectives may </a:t>
            </a:r>
            <a:br>
              <a:rPr lang="en-US" dirty="0">
                <a:solidFill>
                  <a:srgbClr val="0096D6"/>
                </a:solidFill>
              </a:rPr>
            </a:br>
            <a:r>
              <a:rPr lang="en-US" dirty="0">
                <a:solidFill>
                  <a:srgbClr val="0096D6"/>
                </a:solidFill>
              </a:rPr>
              <a:t>hinder communication and understanding</a:t>
            </a:r>
          </a:p>
        </p:txBody>
      </p:sp>
    </p:spTree>
    <p:extLst>
      <p:ext uri="{BB962C8B-B14F-4D97-AF65-F5344CB8AC3E}">
        <p14:creationId xmlns:p14="http://schemas.microsoft.com/office/powerpoint/2010/main" val="35794572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Assumptions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92160" y="1238251"/>
            <a:ext cx="7936346" cy="260927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“They would deliver code down to us and I would look at it and just cry. It was so bad. It went on for months. It was horrible. It was just atrocious. They </a:t>
            </a:r>
            <a:r>
              <a:rPr lang="en-US" b="1" dirty="0"/>
              <a:t>didn’t ask any questions</a:t>
            </a:r>
            <a:r>
              <a:rPr lang="en-US" dirty="0"/>
              <a:t>. They just </a:t>
            </a:r>
            <a:r>
              <a:rPr lang="en-US" b="1" dirty="0"/>
              <a:t>made all of these decisions</a:t>
            </a:r>
            <a:r>
              <a:rPr lang="en-US" dirty="0"/>
              <a:t>. It was terrible.”</a:t>
            </a:r>
          </a:p>
          <a:p>
            <a:pPr lvl="1">
              <a:lnSpc>
                <a:spcPct val="100000"/>
              </a:lnSpc>
            </a:pPr>
            <a:r>
              <a:rPr lang="en-US" sz="1500" dirty="0"/>
              <a:t>Stakeholder on disappointing project</a:t>
            </a:r>
          </a:p>
          <a:p>
            <a:pPr lvl="1">
              <a:lnSpc>
                <a:spcPct val="100000"/>
              </a:lnSpc>
            </a:pPr>
            <a:endParaRPr lang="en-US" sz="1500" dirty="0"/>
          </a:p>
          <a:p>
            <a:pPr>
              <a:lnSpc>
                <a:spcPct val="100000"/>
              </a:lnSpc>
            </a:pPr>
            <a:r>
              <a:rPr lang="en-US" dirty="0"/>
              <a:t>“The </a:t>
            </a:r>
            <a:r>
              <a:rPr lang="en-US" b="1" dirty="0"/>
              <a:t>assumption that they understood </a:t>
            </a:r>
            <a:r>
              <a:rPr lang="en-US" dirty="0"/>
              <a:t>each other when they really didn’t.”</a:t>
            </a:r>
          </a:p>
          <a:p>
            <a:pPr lvl="1">
              <a:lnSpc>
                <a:spcPct val="100000"/>
              </a:lnSpc>
            </a:pPr>
            <a:r>
              <a:rPr lang="en-US" sz="1500" dirty="0"/>
              <a:t>Stakeholder on a project that was cancelled after months of work</a:t>
            </a:r>
          </a:p>
          <a:p>
            <a:pPr lvl="1">
              <a:lnSpc>
                <a:spcPct val="100000"/>
              </a:lnSpc>
            </a:pPr>
            <a:endParaRPr lang="en-US" sz="1500" dirty="0"/>
          </a:p>
        </p:txBody>
      </p:sp>
      <p:sp>
        <p:nvSpPr>
          <p:cNvPr id="5" name="Rectangle 4"/>
          <p:cNvSpPr/>
          <p:nvPr/>
        </p:nvSpPr>
        <p:spPr>
          <a:xfrm>
            <a:off x="1676015" y="5224065"/>
            <a:ext cx="53686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96D6"/>
                </a:solidFill>
              </a:rPr>
              <a:t>Validate assumptions ASAP</a:t>
            </a:r>
          </a:p>
        </p:txBody>
      </p:sp>
    </p:spTree>
    <p:extLst>
      <p:ext uri="{BB962C8B-B14F-4D97-AF65-F5344CB8AC3E}">
        <p14:creationId xmlns:p14="http://schemas.microsoft.com/office/powerpoint/2010/main" val="13073203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Challenges Identified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304800" y="1234401"/>
            <a:ext cx="4038600" cy="2480166"/>
          </a:xfrm>
        </p:spPr>
        <p:txBody>
          <a:bodyPr/>
          <a:lstStyle/>
          <a:p>
            <a:r>
              <a:rPr lang="en-US" dirty="0"/>
              <a:t>Turnover of personnel</a:t>
            </a:r>
          </a:p>
          <a:p>
            <a:r>
              <a:rPr lang="en-US" dirty="0"/>
              <a:t>Time pressures</a:t>
            </a:r>
          </a:p>
          <a:p>
            <a:r>
              <a:rPr lang="en-US" dirty="0"/>
              <a:t>Power issues</a:t>
            </a:r>
          </a:p>
          <a:p>
            <a:r>
              <a:rPr lang="en-US" dirty="0"/>
              <a:t>Trust issues</a:t>
            </a:r>
          </a:p>
          <a:p>
            <a:r>
              <a:rPr lang="en-US" dirty="0"/>
              <a:t>Diverse perspectives</a:t>
            </a:r>
          </a:p>
          <a:p>
            <a:r>
              <a:rPr lang="en-US" dirty="0"/>
              <a:t>Perpetuating assumptions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495800" y="1234401"/>
            <a:ext cx="4038600" cy="2067233"/>
          </a:xfrm>
        </p:spPr>
        <p:txBody>
          <a:bodyPr/>
          <a:lstStyle/>
          <a:p>
            <a:r>
              <a:rPr lang="en-US" dirty="0"/>
              <a:t>Conflicting requirements</a:t>
            </a:r>
          </a:p>
          <a:p>
            <a:r>
              <a:rPr lang="en-US" dirty="0"/>
              <a:t>Accountability issues</a:t>
            </a:r>
          </a:p>
          <a:p>
            <a:r>
              <a:rPr lang="en-US" dirty="0"/>
              <a:t>Commitment issues</a:t>
            </a:r>
          </a:p>
          <a:p>
            <a:r>
              <a:rPr lang="en-US" dirty="0"/>
              <a:t>Confidence issues</a:t>
            </a:r>
          </a:p>
          <a:p>
            <a:r>
              <a:rPr lang="en-US" dirty="0"/>
              <a:t>Positivist approach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5061" y="4851709"/>
            <a:ext cx="74767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96D6"/>
                </a:solidFill>
              </a:rPr>
              <a:t>These challenges hinder common vision and understanding</a:t>
            </a:r>
          </a:p>
        </p:txBody>
      </p:sp>
    </p:spTree>
    <p:extLst>
      <p:ext uri="{BB962C8B-B14F-4D97-AF65-F5344CB8AC3E}">
        <p14:creationId xmlns:p14="http://schemas.microsoft.com/office/powerpoint/2010/main" val="2705586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 of The Problem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727" y="1146849"/>
            <a:ext cx="5454916" cy="345786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969295" y="6176633"/>
            <a:ext cx="2319866" cy="2135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88" dirty="0"/>
              <a:t>http://theblindelephant.com (used with permission)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498628" y="5151583"/>
            <a:ext cx="5651114" cy="383307"/>
          </a:xfrm>
        </p:spPr>
        <p:txBody>
          <a:bodyPr/>
          <a:lstStyle/>
          <a:p>
            <a:pPr algn="ctr"/>
            <a:r>
              <a:rPr lang="en-US" sz="2400" kern="1200" dirty="0">
                <a:solidFill>
                  <a:srgbClr val="0096D6"/>
                </a:solidFill>
                <a:latin typeface="Times New Roman" pitchFamily="18" charset="0"/>
                <a:cs typeface="+mn-cs"/>
              </a:rPr>
              <a:t>Lack of common vision and understanding</a:t>
            </a:r>
          </a:p>
          <a:p>
            <a:pPr algn="ctr"/>
            <a:endParaRPr lang="en-US" sz="2400" kern="1200" dirty="0">
              <a:solidFill>
                <a:srgbClr val="0096D6"/>
              </a:solidFill>
              <a:latin typeface="Times New Roman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23243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type="body" sz="quarter" idx="11"/>
          </p:nvPr>
        </p:nvSpPr>
        <p:spPr>
          <a:xfrm>
            <a:off x="265176" y="1507680"/>
            <a:ext cx="5983224" cy="235705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400" dirty="0"/>
              <a:t>Failures due to requirements are 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Often not technical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Related to</a:t>
            </a:r>
          </a:p>
          <a:p>
            <a:pPr lvl="2">
              <a:lnSpc>
                <a:spcPct val="100000"/>
              </a:lnSpc>
            </a:pPr>
            <a:r>
              <a:rPr lang="en-US" sz="1800" dirty="0"/>
              <a:t>Knowledge</a:t>
            </a:r>
          </a:p>
          <a:p>
            <a:pPr lvl="2">
              <a:lnSpc>
                <a:spcPct val="100000"/>
              </a:lnSpc>
            </a:pPr>
            <a:r>
              <a:rPr lang="en-US" sz="1800" dirty="0"/>
              <a:t>Change </a:t>
            </a:r>
          </a:p>
          <a:p>
            <a:pPr lvl="2">
              <a:lnSpc>
                <a:spcPct val="100000"/>
              </a:lnSpc>
            </a:pPr>
            <a:r>
              <a:rPr lang="en-US" sz="1800" dirty="0"/>
              <a:t>Communication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Summary of Requirements Challenges</a:t>
            </a:r>
          </a:p>
        </p:txBody>
      </p:sp>
      <p:sp>
        <p:nvSpPr>
          <p:cNvPr id="7" name="Rectangle 6"/>
          <p:cNvSpPr/>
          <p:nvPr/>
        </p:nvSpPr>
        <p:spPr>
          <a:xfrm>
            <a:off x="1018750" y="4781828"/>
            <a:ext cx="70973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96D6"/>
                </a:solidFill>
              </a:rPr>
              <a:t>Health Information professionals are well positioned to address these challenges for healthcare systems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37020" y="1957222"/>
            <a:ext cx="1217763" cy="1137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63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Requirements are Knowledge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49333" y="1412934"/>
            <a:ext cx="7289031" cy="2993127"/>
          </a:xfrm>
        </p:spPr>
        <p:txBody>
          <a:bodyPr/>
          <a:lstStyle/>
          <a:p>
            <a:r>
              <a:rPr lang="en-US" sz="2000" dirty="0"/>
              <a:t>Requirements are a form of knowledge</a:t>
            </a:r>
          </a:p>
          <a:p>
            <a:pPr lvl="1"/>
            <a:r>
              <a:rPr lang="en-US" sz="1800" dirty="0"/>
              <a:t>Knowledge must be learned, not gathered</a:t>
            </a:r>
          </a:p>
          <a:p>
            <a:pPr lvl="1"/>
            <a:r>
              <a:rPr lang="en-US" sz="1800" dirty="0"/>
              <a:t>Malcolm Knowles’ adult learning principles:</a:t>
            </a:r>
          </a:p>
          <a:p>
            <a:pPr lvl="2"/>
            <a:r>
              <a:rPr lang="en-US" sz="1600" dirty="0"/>
              <a:t>Adults need a </a:t>
            </a:r>
            <a:r>
              <a:rPr lang="en-US" sz="1600" b="1" dirty="0"/>
              <a:t>reason</a:t>
            </a:r>
            <a:r>
              <a:rPr lang="en-US" sz="1600" dirty="0"/>
              <a:t> to learn</a:t>
            </a:r>
          </a:p>
          <a:p>
            <a:pPr lvl="2"/>
            <a:r>
              <a:rPr lang="en-US" sz="1600" dirty="0"/>
              <a:t>Experience is the foundation for new knowledge</a:t>
            </a:r>
          </a:p>
          <a:p>
            <a:pPr lvl="2"/>
            <a:r>
              <a:rPr lang="en-US" sz="1600" dirty="0"/>
              <a:t>Adults need to be </a:t>
            </a:r>
            <a:r>
              <a:rPr lang="en-US" sz="1600" b="1" dirty="0"/>
              <a:t>involved</a:t>
            </a:r>
            <a:r>
              <a:rPr lang="en-US" sz="1600" dirty="0"/>
              <a:t> and </a:t>
            </a:r>
            <a:r>
              <a:rPr lang="en-US" sz="1600" b="1" dirty="0"/>
              <a:t>responsible</a:t>
            </a:r>
          </a:p>
          <a:p>
            <a:pPr lvl="2"/>
            <a:r>
              <a:rPr lang="en-US" sz="1600" dirty="0"/>
              <a:t>Immediate </a:t>
            </a:r>
            <a:r>
              <a:rPr lang="en-US" sz="1600" b="1" dirty="0"/>
              <a:t>relevance</a:t>
            </a:r>
            <a:r>
              <a:rPr lang="en-US" sz="1600" dirty="0"/>
              <a:t> encourages learning</a:t>
            </a:r>
          </a:p>
          <a:p>
            <a:pPr lvl="2"/>
            <a:r>
              <a:rPr lang="en-US" sz="1600" dirty="0"/>
              <a:t>Adults are </a:t>
            </a:r>
            <a:r>
              <a:rPr lang="en-US" sz="1600" b="1" dirty="0"/>
              <a:t>problem-centered</a:t>
            </a:r>
            <a:r>
              <a:rPr lang="en-US" sz="1600" dirty="0"/>
              <a:t> versus content-centered</a:t>
            </a:r>
          </a:p>
          <a:p>
            <a:pPr lvl="2"/>
            <a:r>
              <a:rPr lang="en-US" sz="1600" b="1" dirty="0"/>
              <a:t>Internal motivation </a:t>
            </a:r>
            <a:r>
              <a:rPr lang="en-US" sz="1600" dirty="0"/>
              <a:t>is more effective than external</a:t>
            </a:r>
          </a:p>
          <a:p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07686" y="1771650"/>
            <a:ext cx="1217763" cy="113784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60916" y="4856084"/>
            <a:ext cx="7452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96D6"/>
                </a:solidFill>
              </a:rPr>
              <a:t>Approaching requirements as knowledge to be constructed </a:t>
            </a:r>
            <a:br>
              <a:rPr lang="en-US" dirty="0">
                <a:solidFill>
                  <a:srgbClr val="0096D6"/>
                </a:solidFill>
              </a:rPr>
            </a:br>
            <a:r>
              <a:rPr lang="en-US" dirty="0">
                <a:solidFill>
                  <a:srgbClr val="0096D6"/>
                </a:solidFill>
              </a:rPr>
              <a:t>may help improve HIM project success rates</a:t>
            </a:r>
          </a:p>
        </p:txBody>
      </p:sp>
    </p:spTree>
    <p:extLst>
      <p:ext uri="{BB962C8B-B14F-4D97-AF65-F5344CB8AC3E}">
        <p14:creationId xmlns:p14="http://schemas.microsoft.com/office/powerpoint/2010/main" val="38271132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Evolution of Society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269195" y="1245735"/>
            <a:ext cx="4398818" cy="2532670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/>
              <a:t>Lenski’s</a:t>
            </a:r>
            <a:r>
              <a:rPr lang="en-US" dirty="0"/>
              <a:t> Typology of Society </a:t>
            </a:r>
          </a:p>
          <a:p>
            <a:pPr lvl="1"/>
            <a:r>
              <a:rPr lang="en-US" dirty="0"/>
              <a:t>Hunter/Gatherer</a:t>
            </a:r>
          </a:p>
          <a:p>
            <a:pPr lvl="1"/>
            <a:r>
              <a:rPr lang="en-US" dirty="0"/>
              <a:t>Horticultural</a:t>
            </a:r>
          </a:p>
          <a:p>
            <a:pPr lvl="1"/>
            <a:r>
              <a:rPr lang="en-US" dirty="0"/>
              <a:t>Agricultural</a:t>
            </a:r>
          </a:p>
          <a:p>
            <a:pPr lvl="1"/>
            <a:r>
              <a:rPr lang="en-US" dirty="0"/>
              <a:t>Industrial</a:t>
            </a:r>
          </a:p>
          <a:p>
            <a:pPr lvl="1"/>
            <a:endParaRPr lang="en-US" dirty="0"/>
          </a:p>
          <a:p>
            <a:r>
              <a:rPr lang="en-US" dirty="0"/>
              <a:t>Today</a:t>
            </a:r>
          </a:p>
          <a:p>
            <a:pPr lvl="1"/>
            <a:r>
              <a:rPr lang="en-US" dirty="0"/>
              <a:t>Information Age</a:t>
            </a:r>
          </a:p>
          <a:p>
            <a:pPr lvl="1"/>
            <a:r>
              <a:rPr lang="en-US" dirty="0"/>
              <a:t>Why are we still gathering requirements?</a:t>
            </a:r>
          </a:p>
        </p:txBody>
      </p:sp>
      <p:pic>
        <p:nvPicPr>
          <p:cNvPr id="8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676" y="167958"/>
            <a:ext cx="4411361" cy="4649575"/>
          </a:xfrm>
        </p:spPr>
      </p:pic>
      <p:sp>
        <p:nvSpPr>
          <p:cNvPr id="15" name="Down Arrow 14"/>
          <p:cNvSpPr/>
          <p:nvPr/>
        </p:nvSpPr>
        <p:spPr>
          <a:xfrm>
            <a:off x="3469595" y="1247555"/>
            <a:ext cx="342900" cy="10287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6" name="TextBox 15"/>
          <p:cNvSpPr txBox="1"/>
          <p:nvPr/>
        </p:nvSpPr>
        <p:spPr>
          <a:xfrm>
            <a:off x="2963938" y="2286220"/>
            <a:ext cx="1354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ooper Black" panose="0208090404030B020404" pitchFamily="18" charset="0"/>
              </a:rPr>
              <a:t>Proactively</a:t>
            </a:r>
          </a:p>
          <a:p>
            <a:pPr algn="ctr"/>
            <a:r>
              <a:rPr lang="en-US" sz="1200" dirty="0">
                <a:latin typeface="Cooper Black" panose="0208090404030B020404" pitchFamily="18" charset="0"/>
              </a:rPr>
              <a:t>Reducing Risk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63880" y="5005993"/>
            <a:ext cx="68734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0096D6"/>
                </a:solidFill>
              </a:rPr>
              <a:t>Constructing</a:t>
            </a:r>
            <a:r>
              <a:rPr lang="en-US" dirty="0">
                <a:solidFill>
                  <a:srgbClr val="0096D6"/>
                </a:solidFill>
              </a:rPr>
              <a:t> </a:t>
            </a:r>
            <a:r>
              <a:rPr lang="en-US" i="1" dirty="0">
                <a:solidFill>
                  <a:srgbClr val="0096D6"/>
                </a:solidFill>
              </a:rPr>
              <a:t>requirements</a:t>
            </a:r>
            <a:r>
              <a:rPr lang="en-US" dirty="0">
                <a:solidFill>
                  <a:srgbClr val="0096D6"/>
                </a:solidFill>
              </a:rPr>
              <a:t> means approaching </a:t>
            </a:r>
            <a:br>
              <a:rPr lang="en-US" dirty="0">
                <a:solidFill>
                  <a:srgbClr val="0096D6"/>
                </a:solidFill>
              </a:rPr>
            </a:br>
            <a:r>
              <a:rPr lang="en-US" dirty="0">
                <a:solidFill>
                  <a:srgbClr val="0096D6"/>
                </a:solidFill>
              </a:rPr>
              <a:t>requirements as knowledge to be proactively learned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49055" y="4817533"/>
            <a:ext cx="12570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(used with permission)</a:t>
            </a:r>
          </a:p>
        </p:txBody>
      </p:sp>
    </p:spTree>
    <p:extLst>
      <p:ext uri="{BB962C8B-B14F-4D97-AF65-F5344CB8AC3E}">
        <p14:creationId xmlns:p14="http://schemas.microsoft.com/office/powerpoint/2010/main" val="29017474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Western Philosophy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/>
              <a:t>Positivism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1"/>
          </p:nvPr>
        </p:nvSpPr>
        <p:spPr/>
        <p:txBody>
          <a:bodyPr/>
          <a:lstStyle/>
          <a:p>
            <a:r>
              <a:rPr lang="en-US"/>
              <a:t>Ancient </a:t>
            </a:r>
          </a:p>
          <a:p>
            <a:pPr lvl="1"/>
            <a:r>
              <a:rPr lang="en-US"/>
              <a:t>700 B.C. – 400 A.D.</a:t>
            </a:r>
          </a:p>
          <a:p>
            <a:pPr lvl="1"/>
            <a:r>
              <a:rPr lang="en-US"/>
              <a:t>Plato, Aristotle, Socrates</a:t>
            </a:r>
          </a:p>
          <a:p>
            <a:r>
              <a:rPr lang="en-US"/>
              <a:t>Medieval</a:t>
            </a:r>
          </a:p>
          <a:p>
            <a:pPr lvl="1"/>
            <a:r>
              <a:rPr lang="en-US"/>
              <a:t>500 – 1700</a:t>
            </a:r>
          </a:p>
          <a:p>
            <a:r>
              <a:rPr lang="en-US"/>
              <a:t>Modern</a:t>
            </a:r>
          </a:p>
          <a:p>
            <a:pPr lvl="1"/>
            <a:r>
              <a:rPr lang="en-US"/>
              <a:t>1700 – Present</a:t>
            </a:r>
          </a:p>
          <a:p>
            <a:endParaRPr lang="en-US"/>
          </a:p>
          <a:p>
            <a:endParaRPr lang="en-US"/>
          </a:p>
          <a:p>
            <a:pPr lvl="1"/>
            <a:endParaRPr lang="en-US"/>
          </a:p>
          <a:p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August Comte, 1830’s-40’s</a:t>
            </a:r>
          </a:p>
          <a:p>
            <a:pPr lvl="1"/>
            <a:r>
              <a:rPr lang="en-US" dirty="0"/>
              <a:t>Stages of quest for truth</a:t>
            </a:r>
          </a:p>
          <a:p>
            <a:pPr lvl="2"/>
            <a:r>
              <a:rPr lang="en-US" dirty="0"/>
              <a:t>Theological (divine influence)</a:t>
            </a:r>
          </a:p>
          <a:p>
            <a:pPr lvl="2"/>
            <a:r>
              <a:rPr lang="en-US" dirty="0"/>
              <a:t>Metaphysical (reason, nature, system)</a:t>
            </a:r>
          </a:p>
          <a:p>
            <a:pPr lvl="2"/>
            <a:r>
              <a:rPr lang="en-US" dirty="0"/>
              <a:t>Positive (observed, scientific, valid)</a:t>
            </a:r>
          </a:p>
          <a:p>
            <a:r>
              <a:rPr lang="en-US" dirty="0"/>
              <a:t>Foundation for scientific method</a:t>
            </a:r>
          </a:p>
          <a:p>
            <a:pPr lvl="1"/>
            <a:r>
              <a:rPr lang="en-US" dirty="0"/>
              <a:t>“The truth is out there”</a:t>
            </a:r>
          </a:p>
          <a:p>
            <a:pPr lvl="1"/>
            <a:r>
              <a:rPr lang="en-US" dirty="0"/>
              <a:t>Can be tested, observed, and proven</a:t>
            </a:r>
          </a:p>
          <a:p>
            <a:pPr lvl="1"/>
            <a:r>
              <a:rPr lang="en-US" dirty="0"/>
              <a:t>Great for physical world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Theories of Knowledge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48363" y="6182700"/>
            <a:ext cx="180690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http://www.philosophybasics.com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94229" y="5254483"/>
            <a:ext cx="7371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0096D6"/>
                </a:solidFill>
              </a:rPr>
              <a:t>Gathering</a:t>
            </a:r>
            <a:r>
              <a:rPr lang="en-US" dirty="0">
                <a:solidFill>
                  <a:srgbClr val="0096D6"/>
                </a:solidFill>
              </a:rPr>
              <a:t> requirements for HIM is a positivist approach</a:t>
            </a:r>
          </a:p>
        </p:txBody>
      </p:sp>
    </p:spTree>
    <p:extLst>
      <p:ext uri="{BB962C8B-B14F-4D97-AF65-F5344CB8AC3E}">
        <p14:creationId xmlns:p14="http://schemas.microsoft.com/office/powerpoint/2010/main" val="478500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Constructivism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/>
              <a:t>Social Constructionism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1"/>
          </p:nvPr>
        </p:nvSpPr>
        <p:spPr>
          <a:xfrm>
            <a:off x="273050" y="1992313"/>
            <a:ext cx="4206875" cy="193386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Piaget, 1960’s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Physical world exists separately from our understanding of 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Knowledge is constructed by each individual based on previous experience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666075" y="1992832"/>
            <a:ext cx="4206240" cy="137986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Berger and </a:t>
            </a:r>
            <a:r>
              <a:rPr lang="en-US" dirty="0" err="1"/>
              <a:t>Luckmann</a:t>
            </a:r>
            <a:r>
              <a:rPr lang="en-US" dirty="0"/>
              <a:t>, 1966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Knowledge is constructed by social interaction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Theories of Knowledge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319" y="3085924"/>
            <a:ext cx="1143000" cy="82153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51933" y="4825414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96D6"/>
                </a:solidFill>
              </a:rPr>
              <a:t>Both are especially applicable to information systems </a:t>
            </a:r>
            <a:br>
              <a:rPr lang="en-US" dirty="0">
                <a:solidFill>
                  <a:srgbClr val="0096D6"/>
                </a:solidFill>
              </a:rPr>
            </a:br>
            <a:r>
              <a:rPr lang="en-US" dirty="0">
                <a:solidFill>
                  <a:srgbClr val="0096D6"/>
                </a:solidFill>
              </a:rPr>
              <a:t>requirements which are highly subjective</a:t>
            </a:r>
          </a:p>
        </p:txBody>
      </p:sp>
    </p:spTree>
    <p:extLst>
      <p:ext uri="{BB962C8B-B14F-4D97-AF65-F5344CB8AC3E}">
        <p14:creationId xmlns:p14="http://schemas.microsoft.com/office/powerpoint/2010/main" val="4093290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Stakeholder Theory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269195" y="1294438"/>
            <a:ext cx="5368636" cy="2828168"/>
          </a:xfrm>
        </p:spPr>
        <p:txBody>
          <a:bodyPr>
            <a:normAutofit/>
          </a:bodyPr>
          <a:lstStyle/>
          <a:p>
            <a:r>
              <a:rPr lang="en-US" dirty="0"/>
              <a:t>Stakeholder</a:t>
            </a:r>
          </a:p>
          <a:p>
            <a:pPr lvl="1"/>
            <a:r>
              <a:rPr lang="en-US" dirty="0"/>
              <a:t>“any group or individual who can affect or is affected by the achievement of the organization’s objectives” (Freeman, 1984)</a:t>
            </a:r>
          </a:p>
          <a:p>
            <a:r>
              <a:rPr lang="en-US" dirty="0"/>
              <a:t>Values</a:t>
            </a:r>
          </a:p>
          <a:p>
            <a:pPr lvl="1"/>
            <a:r>
              <a:rPr lang="en-US" dirty="0"/>
              <a:t>Serve all the stakeholders, not just the shareholders</a:t>
            </a:r>
          </a:p>
          <a:p>
            <a:pPr lvl="1"/>
            <a:r>
              <a:rPr lang="en-US" dirty="0"/>
              <a:t>Stakeholder salience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1915" y="1900734"/>
            <a:ext cx="3197340" cy="318364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537061" y="6024182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/>
              <a:t>http://www.stakeholdermap.com</a:t>
            </a:r>
            <a:br>
              <a:rPr lang="en-US" sz="900" dirty="0"/>
            </a:br>
            <a:r>
              <a:rPr lang="en-US" sz="900" dirty="0"/>
              <a:t>(used with permission)</a:t>
            </a:r>
          </a:p>
        </p:txBody>
      </p:sp>
    </p:spTree>
    <p:extLst>
      <p:ext uri="{BB962C8B-B14F-4D97-AF65-F5344CB8AC3E}">
        <p14:creationId xmlns:p14="http://schemas.microsoft.com/office/powerpoint/2010/main" val="3513285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Learning Objectives</a:t>
            </a:r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idx="1"/>
          </p:nvPr>
        </p:nvSpPr>
        <p:spPr>
          <a:xfrm>
            <a:off x="436419" y="1146849"/>
            <a:ext cx="7289031" cy="31583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Identify common challenges faced when eliciting requirements for health information 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Recognize circumstances related to requirement elicitation that indicate risks of failure for deploying health information 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Contrast positivist and constructivist approaches to eliciting requirements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Propose approaches to address common requirements challenges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2920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Waterfall Lifecycle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628" y="1313266"/>
            <a:ext cx="4899505" cy="3728129"/>
          </a:xfrm>
        </p:spPr>
      </p:pic>
      <p:sp>
        <p:nvSpPr>
          <p:cNvPr id="10" name="Rectangle 9"/>
          <p:cNvSpPr/>
          <p:nvPr/>
        </p:nvSpPr>
        <p:spPr>
          <a:xfrm>
            <a:off x="1416628" y="4614406"/>
            <a:ext cx="2865227" cy="34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Oval 10"/>
          <p:cNvSpPr/>
          <p:nvPr/>
        </p:nvSpPr>
        <p:spPr>
          <a:xfrm>
            <a:off x="1482436" y="1400657"/>
            <a:ext cx="1220548" cy="77527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Box 6"/>
          <p:cNvSpPr txBox="1"/>
          <p:nvPr/>
        </p:nvSpPr>
        <p:spPr>
          <a:xfrm>
            <a:off x="2157780" y="5272344"/>
            <a:ext cx="4248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96D6"/>
                </a:solidFill>
              </a:rPr>
              <a:t>Traditional positivist approach</a:t>
            </a:r>
          </a:p>
        </p:txBody>
      </p:sp>
    </p:spTree>
    <p:extLst>
      <p:ext uri="{BB962C8B-B14F-4D97-AF65-F5344CB8AC3E}">
        <p14:creationId xmlns:p14="http://schemas.microsoft.com/office/powerpoint/2010/main" val="3356934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Agile Lifecycle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237" y="1018755"/>
            <a:ext cx="6359104" cy="4359311"/>
          </a:xfrm>
        </p:spPr>
      </p:pic>
      <p:sp>
        <p:nvSpPr>
          <p:cNvPr id="12" name="Oval 11"/>
          <p:cNvSpPr/>
          <p:nvPr/>
        </p:nvSpPr>
        <p:spPr>
          <a:xfrm>
            <a:off x="1949353" y="4850969"/>
            <a:ext cx="1894513" cy="46609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Oval 13"/>
          <p:cNvSpPr/>
          <p:nvPr/>
        </p:nvSpPr>
        <p:spPr>
          <a:xfrm>
            <a:off x="2495141" y="2320451"/>
            <a:ext cx="1128591" cy="41490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Oval 15"/>
          <p:cNvSpPr/>
          <p:nvPr/>
        </p:nvSpPr>
        <p:spPr>
          <a:xfrm>
            <a:off x="4458789" y="4131972"/>
            <a:ext cx="1112278" cy="41490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Rectangle 2"/>
          <p:cNvSpPr/>
          <p:nvPr/>
        </p:nvSpPr>
        <p:spPr>
          <a:xfrm>
            <a:off x="6285556" y="6136995"/>
            <a:ext cx="312783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http://zenexmachina.files.wordpress.com/2013/03/scrum.jpg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55369" y="5578957"/>
            <a:ext cx="3851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96D6"/>
                </a:solidFill>
              </a:rPr>
              <a:t>Constructivist Approach</a:t>
            </a:r>
          </a:p>
        </p:txBody>
      </p:sp>
    </p:spTree>
    <p:extLst>
      <p:ext uri="{BB962C8B-B14F-4D97-AF65-F5344CB8AC3E}">
        <p14:creationId xmlns:p14="http://schemas.microsoft.com/office/powerpoint/2010/main" val="2297612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Lifecycle Models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31971"/>
            <a:ext cx="4040188" cy="344710"/>
          </a:xfrm>
        </p:spPr>
        <p:txBody>
          <a:bodyPr/>
          <a:lstStyle/>
          <a:p>
            <a:r>
              <a:rPr lang="en-US" dirty="0"/>
              <a:t>Waterfall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57" y="2220183"/>
            <a:ext cx="3030141" cy="2305693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831971"/>
            <a:ext cx="4041775" cy="344710"/>
          </a:xfrm>
        </p:spPr>
        <p:txBody>
          <a:bodyPr/>
          <a:lstStyle/>
          <a:p>
            <a:r>
              <a:rPr lang="en-US" dirty="0"/>
              <a:t>Agile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770" y="2208076"/>
            <a:ext cx="3031331" cy="2078045"/>
          </a:xfrm>
        </p:spPr>
      </p:pic>
      <p:sp>
        <p:nvSpPr>
          <p:cNvPr id="15" name="TextBox 14"/>
          <p:cNvSpPr txBox="1"/>
          <p:nvPr/>
        </p:nvSpPr>
        <p:spPr>
          <a:xfrm>
            <a:off x="580362" y="5065955"/>
            <a:ext cx="79832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96D6"/>
                </a:solidFill>
              </a:rPr>
              <a:t>Regardless of model, we must </a:t>
            </a:r>
            <a:r>
              <a:rPr lang="en-US" b="1" i="1" dirty="0">
                <a:solidFill>
                  <a:srgbClr val="0096D6"/>
                </a:solidFill>
              </a:rPr>
              <a:t>construct</a:t>
            </a:r>
            <a:r>
              <a:rPr lang="en-US" dirty="0">
                <a:solidFill>
                  <a:srgbClr val="0096D6"/>
                </a:solidFill>
              </a:rPr>
              <a:t> the </a:t>
            </a:r>
            <a:r>
              <a:rPr lang="en-US" b="1" i="1" dirty="0">
                <a:solidFill>
                  <a:srgbClr val="0096D6"/>
                </a:solidFill>
              </a:rPr>
              <a:t>right</a:t>
            </a:r>
            <a:r>
              <a:rPr lang="en-US" dirty="0">
                <a:solidFill>
                  <a:srgbClr val="0096D6"/>
                </a:solidFill>
              </a:rPr>
              <a:t> requirements</a:t>
            </a:r>
          </a:p>
        </p:txBody>
      </p:sp>
      <p:sp>
        <p:nvSpPr>
          <p:cNvPr id="10" name="Rectangle 9"/>
          <p:cNvSpPr/>
          <p:nvPr/>
        </p:nvSpPr>
        <p:spPr>
          <a:xfrm>
            <a:off x="718157" y="4260640"/>
            <a:ext cx="1428750" cy="2652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33600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Recommendations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36419" y="1146849"/>
            <a:ext cx="7289031" cy="291207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Involve all stakeholder groups in collaboration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Limit turnover, re-validate requirements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Resolve conflicting requirements ASAP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Resolve assumptions ASAP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Empower all stakeholders to fully engage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Recognize and address diverse perspectives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Balance egos and personal agendas with perceived success of the project</a:t>
            </a:r>
          </a:p>
          <a:p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496" y="1550397"/>
            <a:ext cx="1115226" cy="801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8437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36419" y="1146849"/>
            <a:ext cx="7945581" cy="3543684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Approach requirements as a proactive, collaborative, creative </a:t>
            </a:r>
            <a:r>
              <a:rPr lang="en-US" sz="2400" i="1" dirty="0"/>
              <a:t>learning</a:t>
            </a:r>
            <a:r>
              <a:rPr lang="en-US" sz="2400" dirty="0"/>
              <a:t> activity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Watch for and address obstacles to common vision and understanding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Don’t accept challenges as “normal”</a:t>
            </a:r>
          </a:p>
          <a:p>
            <a:pPr marL="376301" lvl="1" indent="-285750"/>
            <a:r>
              <a:rPr lang="en-US" sz="2000" dirty="0"/>
              <a:t>“Normal” too often leads to failure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Stop </a:t>
            </a:r>
            <a:r>
              <a:rPr lang="en-US" sz="2400" i="1" dirty="0"/>
              <a:t>gathering</a:t>
            </a:r>
            <a:r>
              <a:rPr lang="en-US" sz="2400" dirty="0"/>
              <a:t> requirements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Advocate for </a:t>
            </a:r>
            <a:r>
              <a:rPr lang="en-US" sz="2400" i="1" dirty="0"/>
              <a:t>constructing</a:t>
            </a:r>
            <a:r>
              <a:rPr lang="en-US" sz="2400" dirty="0"/>
              <a:t> requirements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223" y="2732881"/>
            <a:ext cx="1115226" cy="801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6433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Recommendations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269195" y="1380644"/>
            <a:ext cx="6427938" cy="2835096"/>
          </a:xfrm>
        </p:spPr>
        <p:txBody>
          <a:bodyPr>
            <a:normAutofit/>
          </a:bodyPr>
          <a:lstStyle/>
          <a:p>
            <a:r>
              <a:rPr lang="en-US"/>
              <a:t>A </a:t>
            </a:r>
            <a:r>
              <a:rPr lang="en-US" b="1"/>
              <a:t>change of attitude </a:t>
            </a:r>
            <a:r>
              <a:rPr lang="en-US"/>
              <a:t>or</a:t>
            </a:r>
            <a:r>
              <a:rPr lang="en-US" b="1"/>
              <a:t> culture </a:t>
            </a:r>
            <a:r>
              <a:rPr lang="en-US"/>
              <a:t>about requirements</a:t>
            </a:r>
          </a:p>
          <a:p>
            <a:pPr>
              <a:lnSpc>
                <a:spcPct val="100000"/>
              </a:lnSpc>
            </a:pPr>
            <a:r>
              <a:rPr lang="en-US"/>
              <a:t>Focus on eliciting the </a:t>
            </a:r>
            <a:r>
              <a:rPr lang="en-US" b="1"/>
              <a:t>right</a:t>
            </a:r>
            <a:r>
              <a:rPr lang="en-US"/>
              <a:t> requirements</a:t>
            </a:r>
          </a:p>
          <a:p>
            <a:pPr lvl="1"/>
            <a:r>
              <a:rPr lang="en-US"/>
              <a:t>From the right people</a:t>
            </a:r>
          </a:p>
          <a:p>
            <a:pPr lvl="1"/>
            <a:r>
              <a:rPr lang="en-US"/>
              <a:t>Stakeholders who evaluate success</a:t>
            </a:r>
          </a:p>
          <a:p>
            <a:pPr lvl="1"/>
            <a:endParaRPr lang="en-US"/>
          </a:p>
          <a:p>
            <a:endParaRPr lang="en-US" dirty="0"/>
          </a:p>
        </p:txBody>
      </p:sp>
      <p:pic>
        <p:nvPicPr>
          <p:cNvPr id="10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3" t="4890" r="12097" b="5096"/>
          <a:stretch/>
        </p:blipFill>
        <p:spPr>
          <a:xfrm>
            <a:off x="5298218" y="1939636"/>
            <a:ext cx="3845782" cy="400396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661680" y="6032174"/>
            <a:ext cx="1617751" cy="3348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88" dirty="0"/>
              <a:t>http://www.robkendall.co.uk/982/</a:t>
            </a:r>
          </a:p>
          <a:p>
            <a:pPr algn="ctr"/>
            <a:r>
              <a:rPr lang="en-US" sz="788" dirty="0"/>
              <a:t>(used with permission)</a:t>
            </a:r>
          </a:p>
        </p:txBody>
      </p:sp>
    </p:spTree>
    <p:extLst>
      <p:ext uri="{BB962C8B-B14F-4D97-AF65-F5344CB8AC3E}">
        <p14:creationId xmlns:p14="http://schemas.microsoft.com/office/powerpoint/2010/main" val="8996717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Three-Legged Stool: Reimagined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419" y="1146849"/>
            <a:ext cx="7289031" cy="1478353"/>
          </a:xfrm>
        </p:spPr>
        <p:txBody>
          <a:bodyPr/>
          <a:lstStyle/>
          <a:p>
            <a:r>
              <a:rPr lang="en-US" dirty="0"/>
              <a:t>People hold a special position</a:t>
            </a:r>
          </a:p>
          <a:p>
            <a:pPr lvl="1"/>
            <a:r>
              <a:rPr lang="en-US" dirty="0"/>
              <a:t>“One way to describe all the elements of an IS </a:t>
            </a:r>
            <a:r>
              <a:rPr lang="en-US" dirty="0" err="1"/>
              <a:t>is</a:t>
            </a:r>
            <a:r>
              <a:rPr lang="en-US" dirty="0"/>
              <a:t> to consider not only the </a:t>
            </a:r>
            <a:r>
              <a:rPr lang="en-US" b="1" dirty="0"/>
              <a:t>hardware and software </a:t>
            </a:r>
            <a:r>
              <a:rPr lang="en-US" dirty="0"/>
              <a:t>but also the </a:t>
            </a:r>
            <a:r>
              <a:rPr lang="en-US" b="1" dirty="0"/>
              <a:t>people</a:t>
            </a:r>
            <a:r>
              <a:rPr lang="en-US" dirty="0"/>
              <a:t>, </a:t>
            </a:r>
            <a:r>
              <a:rPr lang="en-US" b="1" dirty="0"/>
              <a:t>policy</a:t>
            </a:r>
            <a:r>
              <a:rPr lang="en-US" dirty="0"/>
              <a:t>, and </a:t>
            </a:r>
            <a:r>
              <a:rPr lang="en-US" b="1" dirty="0"/>
              <a:t>process</a:t>
            </a:r>
            <a:r>
              <a:rPr lang="en-US" dirty="0"/>
              <a:t>” (</a:t>
            </a:r>
            <a:r>
              <a:rPr lang="en-US" dirty="0" err="1"/>
              <a:t>Amatayakul</a:t>
            </a:r>
            <a:r>
              <a:rPr lang="en-US" dirty="0"/>
              <a:t>, 2013)</a:t>
            </a:r>
          </a:p>
          <a:p>
            <a:pPr lvl="1"/>
            <a:r>
              <a:rPr lang="en-US" dirty="0"/>
              <a:t>“</a:t>
            </a:r>
            <a:r>
              <a:rPr lang="en-US" b="1" dirty="0"/>
              <a:t>People</a:t>
            </a:r>
            <a:r>
              <a:rPr lang="en-US" dirty="0"/>
              <a:t> are the key reason for ISs to exist – and how they exist”  (</a:t>
            </a:r>
            <a:r>
              <a:rPr lang="en-US" dirty="0" err="1"/>
              <a:t>Amatayakul</a:t>
            </a:r>
            <a:r>
              <a:rPr lang="en-US" dirty="0"/>
              <a:t>, 2013)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893144" y="3395639"/>
            <a:ext cx="2963370" cy="1890237"/>
            <a:chOff x="2893144" y="3395643"/>
            <a:chExt cx="1915279" cy="1194939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8892" y="3754431"/>
              <a:ext cx="857250" cy="7216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3065620" y="3395643"/>
              <a:ext cx="1083794" cy="2918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atin typeface="Cooper Black" panose="0208090404030B020404" pitchFamily="18" charset="0"/>
                </a:rPr>
                <a:t>(Stakeholders)</a:t>
              </a:r>
            </a:p>
            <a:p>
              <a:pPr algn="ctr"/>
              <a:r>
                <a:rPr lang="en-US" sz="1200" dirty="0">
                  <a:latin typeface="Cooper Black" panose="0208090404030B020404" pitchFamily="18" charset="0"/>
                </a:rPr>
                <a:t>People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314624" y="4415473"/>
              <a:ext cx="647050" cy="17510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atin typeface="Cooper Black" panose="0208090404030B020404" pitchFamily="18" charset="0"/>
                </a:rPr>
                <a:t>Process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835360" y="4288515"/>
              <a:ext cx="973063" cy="2918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atin typeface="Cooper Black" panose="0208090404030B020404" pitchFamily="18" charset="0"/>
                </a:rPr>
                <a:t>Products</a:t>
              </a:r>
              <a:br>
                <a:rPr lang="en-US" sz="1200" dirty="0">
                  <a:latin typeface="Cooper Black" panose="0208090404030B020404" pitchFamily="18" charset="0"/>
                </a:rPr>
              </a:br>
              <a:r>
                <a:rPr lang="en-US" sz="1200" dirty="0">
                  <a:latin typeface="Cooper Black" panose="0208090404030B020404" pitchFamily="18" charset="0"/>
                </a:rPr>
                <a:t> (Technology)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893144" y="4301173"/>
              <a:ext cx="519113" cy="17510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atin typeface="Cooper Black" panose="0208090404030B020404" pitchFamily="18" charset="0"/>
                </a:rPr>
                <a:t>Policy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129306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</a:t>
            </a:r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David Gibbs, PhD, CPHIMS</a:t>
            </a:r>
          </a:p>
          <a:p>
            <a:pPr lvl="1"/>
            <a:r>
              <a:rPr lang="en-US" dirty="0"/>
              <a:t>dgibbs@txstate.edu</a:t>
            </a:r>
          </a:p>
          <a:p>
            <a:pPr lvl="1"/>
            <a:r>
              <a:rPr lang="en-US" dirty="0"/>
              <a:t>@</a:t>
            </a:r>
            <a:r>
              <a:rPr lang="en-US" dirty="0" err="1"/>
              <a:t>DrDavidGibbs</a:t>
            </a:r>
            <a:endParaRPr lang="en-US" dirty="0"/>
          </a:p>
          <a:p>
            <a:endParaRPr lang="en-US" dirty="0"/>
          </a:p>
          <a:p>
            <a:r>
              <a:rPr lang="en-US" dirty="0"/>
              <a:t>Please complete the session evaluation!</a:t>
            </a:r>
          </a:p>
          <a:p>
            <a:endParaRPr lang="en-US" dirty="0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900" y="1375760"/>
            <a:ext cx="2857500" cy="2847975"/>
          </a:xfrm>
          <a:prstGeom prst="rect">
            <a:avLst/>
          </a:prstGeom>
        </p:spPr>
      </p:pic>
      <p:pic>
        <p:nvPicPr>
          <p:cNvPr id="5" name="Picture 2" descr="Primary Horizontal 3 Color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568" y="5271809"/>
            <a:ext cx="2347633" cy="978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71084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References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36419" y="1146849"/>
            <a:ext cx="7289031" cy="2799228"/>
          </a:xfrm>
        </p:spPr>
        <p:txBody>
          <a:bodyPr/>
          <a:lstStyle/>
          <a:p>
            <a:r>
              <a:rPr lang="en-US" dirty="0" err="1"/>
              <a:t>Amatayakul</a:t>
            </a:r>
            <a:r>
              <a:rPr lang="en-US" dirty="0"/>
              <a:t>, M. (2013). </a:t>
            </a:r>
            <a:r>
              <a:rPr lang="en-US" i="1" dirty="0"/>
              <a:t>Electronic Health Records: A practical guide for professionals and organizations </a:t>
            </a:r>
            <a:r>
              <a:rPr lang="en-US" dirty="0"/>
              <a:t>(5th ed.). Chicago: AHIMA Press.</a:t>
            </a:r>
          </a:p>
          <a:p>
            <a:r>
              <a:rPr lang="en-US" dirty="0"/>
              <a:t>Berger, P. &amp; </a:t>
            </a:r>
            <a:r>
              <a:rPr lang="en-US" dirty="0" err="1"/>
              <a:t>Luckmann</a:t>
            </a:r>
            <a:r>
              <a:rPr lang="en-US" dirty="0"/>
              <a:t>, T. (1967). </a:t>
            </a:r>
            <a:r>
              <a:rPr lang="en-US" i="1" dirty="0"/>
              <a:t>The social construction of reality: A treatise in the sociology of knowledge</a:t>
            </a:r>
            <a:r>
              <a:rPr lang="en-US" dirty="0"/>
              <a:t>. New York: Anchor.</a:t>
            </a:r>
          </a:p>
          <a:p>
            <a:r>
              <a:rPr lang="en-US" dirty="0"/>
              <a:t>Brooks, F. P. (1987). No silver bullet: Essence and accidents of software engineering. </a:t>
            </a:r>
            <a:r>
              <a:rPr lang="en-US" i="1" dirty="0"/>
              <a:t>Computer, 20</a:t>
            </a:r>
            <a:r>
              <a:rPr lang="en-US" dirty="0"/>
              <a:t>(4), 10-19.</a:t>
            </a:r>
          </a:p>
          <a:p>
            <a:r>
              <a:rPr lang="en-US" dirty="0"/>
              <a:t>Davey, B., &amp; Cope, C. (2008). Requirements Elicitation - What's Missing? </a:t>
            </a:r>
            <a:r>
              <a:rPr lang="en-US" i="1" dirty="0"/>
              <a:t>Issues in Informing Science and Information Technology</a:t>
            </a:r>
            <a:r>
              <a:rPr lang="en-US" dirty="0"/>
              <a:t>, 5, 543-551. Retrieved from http://proceedings.informingscience.org/InSITE2008/IISITv5p543-551Davey466.pdf.</a:t>
            </a:r>
          </a:p>
        </p:txBody>
      </p:sp>
    </p:spTree>
    <p:extLst>
      <p:ext uri="{BB962C8B-B14F-4D97-AF65-F5344CB8AC3E}">
        <p14:creationId xmlns:p14="http://schemas.microsoft.com/office/powerpoint/2010/main" val="20871704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References continued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36419" y="1146849"/>
            <a:ext cx="7289031" cy="3421962"/>
          </a:xfrm>
        </p:spPr>
        <p:txBody>
          <a:bodyPr/>
          <a:lstStyle/>
          <a:p>
            <a:r>
              <a:rPr lang="en-US" dirty="0"/>
              <a:t>Davis, C. J., Fuller, R. M., Tremblay, M. C., &amp; Berndt, D. J. (2006). Communication challenges in requirements elicitation and the use of the repertory grid technique. </a:t>
            </a:r>
            <a:r>
              <a:rPr lang="en-US" i="1" dirty="0"/>
              <a:t>Journal of Computer Information Systems, 47</a:t>
            </a:r>
            <a:r>
              <a:rPr lang="en-US" dirty="0"/>
              <a:t>, 78-86.</a:t>
            </a:r>
          </a:p>
          <a:p>
            <a:r>
              <a:rPr lang="en-US" dirty="0"/>
              <a:t>Freeman, R. E. (1984). </a:t>
            </a:r>
            <a:r>
              <a:rPr lang="en-US" i="1" dirty="0"/>
              <a:t>Strategic management: A stakeholder approach</a:t>
            </a:r>
            <a:r>
              <a:rPr lang="en-US" dirty="0"/>
              <a:t>. Boston: Pittman.</a:t>
            </a:r>
          </a:p>
          <a:p>
            <a:r>
              <a:rPr lang="en-US" dirty="0"/>
              <a:t>Knowles, M. (1980). </a:t>
            </a:r>
            <a:r>
              <a:rPr lang="en-US" i="1" dirty="0"/>
              <a:t>The modern practice of adult education: From pedagogy to andragogy</a:t>
            </a:r>
            <a:r>
              <a:rPr lang="en-US" dirty="0"/>
              <a:t>. Wilton, CT: Association Press.</a:t>
            </a:r>
          </a:p>
          <a:p>
            <a:r>
              <a:rPr lang="en-US" dirty="0" err="1"/>
              <a:t>Laplante</a:t>
            </a:r>
            <a:r>
              <a:rPr lang="en-US" dirty="0"/>
              <a:t>, P. (2014). </a:t>
            </a:r>
            <a:r>
              <a:rPr lang="en-US" i="1" dirty="0"/>
              <a:t>Requirements engineering for software and systems </a:t>
            </a:r>
            <a:r>
              <a:rPr lang="en-US" dirty="0"/>
              <a:t>(2nd ed.). CRC Press.</a:t>
            </a:r>
          </a:p>
          <a:p>
            <a:r>
              <a:rPr lang="en-US" dirty="0" err="1"/>
              <a:t>Lenski</a:t>
            </a:r>
            <a:r>
              <a:rPr lang="en-US" dirty="0"/>
              <a:t>, G., Nolan, P, &amp; </a:t>
            </a:r>
            <a:r>
              <a:rPr lang="en-US" dirty="0" err="1"/>
              <a:t>Lenski</a:t>
            </a:r>
            <a:r>
              <a:rPr lang="en-US" dirty="0"/>
              <a:t>, J. (1995). </a:t>
            </a:r>
            <a:r>
              <a:rPr lang="en-US" i="1" dirty="0"/>
              <a:t>Human societies: An introduction to macrosociology</a:t>
            </a:r>
            <a:r>
              <a:rPr lang="en-US" dirty="0"/>
              <a:t>, (7th ed.). New York: McGraw-Hill.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776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idx="1"/>
          </p:nvPr>
        </p:nvSpPr>
        <p:spPr>
          <a:xfrm>
            <a:off x="436419" y="1146849"/>
            <a:ext cx="7289031" cy="218213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Problem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Research Questions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Perspective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Challenges Identified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Requirements as Knowledge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Applying to HIT Lifecycles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Recommendations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776" y="1656231"/>
            <a:ext cx="1295952" cy="1258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74701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References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419" y="1146849"/>
            <a:ext cx="7289031" cy="3865161"/>
          </a:xfrm>
        </p:spPr>
        <p:txBody>
          <a:bodyPr/>
          <a:lstStyle/>
          <a:p>
            <a:r>
              <a:rPr lang="en-US" dirty="0" err="1"/>
              <a:t>Leviss</a:t>
            </a:r>
            <a:r>
              <a:rPr lang="en-US" dirty="0"/>
              <a:t>, J. (2010). </a:t>
            </a:r>
            <a:r>
              <a:rPr lang="en-US" i="1" dirty="0"/>
              <a:t>H.I.T. or miss: Lessons learned from health information technology implementations</a:t>
            </a:r>
            <a:r>
              <a:rPr lang="en-US" dirty="0"/>
              <a:t>. Chicago: American Health Information Management Association.</a:t>
            </a:r>
          </a:p>
          <a:p>
            <a:r>
              <a:rPr lang="en-US" dirty="0" err="1"/>
              <a:t>Merhi</a:t>
            </a:r>
            <a:r>
              <a:rPr lang="en-US" dirty="0"/>
              <a:t>, M. I. (2015). A process model leading to successful implementation of electronic health record systems. </a:t>
            </a:r>
            <a:r>
              <a:rPr lang="en-US" i="1" dirty="0"/>
              <a:t>International Journal of Electronic Healthcare, 8</a:t>
            </a:r>
            <a:r>
              <a:rPr lang="en-US" dirty="0"/>
              <a:t>(2-4), 185-201.</a:t>
            </a:r>
          </a:p>
          <a:p>
            <a:r>
              <a:rPr lang="en-US" dirty="0"/>
              <a:t>Piaget, J. (1954). </a:t>
            </a:r>
            <a:r>
              <a:rPr lang="en-US" i="1" dirty="0"/>
              <a:t>The construction of reality in the child</a:t>
            </a:r>
            <a:r>
              <a:rPr lang="en-US" dirty="0"/>
              <a:t>. New York: Routledge.</a:t>
            </a:r>
          </a:p>
          <a:p>
            <a:r>
              <a:rPr lang="en-US" dirty="0" err="1"/>
              <a:t>Reinersten</a:t>
            </a:r>
            <a:r>
              <a:rPr lang="en-US" dirty="0"/>
              <a:t>, D. (2011). Forward. D. </a:t>
            </a:r>
            <a:r>
              <a:rPr lang="en-US" dirty="0" err="1"/>
              <a:t>Leffingwell</a:t>
            </a:r>
            <a:r>
              <a:rPr lang="en-US" dirty="0"/>
              <a:t>. </a:t>
            </a:r>
            <a:r>
              <a:rPr lang="en-US" i="1" dirty="0"/>
              <a:t>Agile software requirements: Lean requirements practices for teams, programs, and the enterprise</a:t>
            </a:r>
            <a:r>
              <a:rPr lang="en-US" dirty="0"/>
              <a:t>. Boston: Pearson.</a:t>
            </a:r>
          </a:p>
          <a:p>
            <a:r>
              <a:rPr lang="en-US" dirty="0"/>
              <a:t>Thomas, D., &amp; Hunt, A. (2004). Nurturing requirements. </a:t>
            </a:r>
            <a:r>
              <a:rPr lang="en-US" i="1" dirty="0"/>
              <a:t>IEEE Software, 21</a:t>
            </a:r>
            <a:r>
              <a:rPr lang="en-US" dirty="0"/>
              <a:t>(2), 13-15.</a:t>
            </a:r>
          </a:p>
          <a:p>
            <a:r>
              <a:rPr lang="en-US" dirty="0"/>
              <a:t>Williams, H., &amp; </a:t>
            </a:r>
            <a:r>
              <a:rPr lang="en-US" dirty="0" err="1"/>
              <a:t>Duray</a:t>
            </a:r>
            <a:r>
              <a:rPr lang="en-US" dirty="0"/>
              <a:t>, R. (2013). </a:t>
            </a:r>
            <a:r>
              <a:rPr lang="en-US" i="1" dirty="0"/>
              <a:t>Making IT lean: Applying lean practices to the work of IT</a:t>
            </a:r>
            <a:r>
              <a:rPr lang="en-US" dirty="0"/>
              <a:t>. CRC Press.</a:t>
            </a:r>
          </a:p>
        </p:txBody>
      </p:sp>
    </p:spTree>
    <p:extLst>
      <p:ext uri="{BB962C8B-B14F-4D97-AF65-F5344CB8AC3E}">
        <p14:creationId xmlns:p14="http://schemas.microsoft.com/office/powerpoint/2010/main" val="2505714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Realizing the Value of Health IT</a:t>
            </a:r>
            <a:endParaRPr lang="en-US" dirty="0"/>
          </a:p>
        </p:txBody>
      </p:sp>
      <p:pic>
        <p:nvPicPr>
          <p:cNvPr id="6" name="Picture 2" descr="C:\Users\dclough\AppData\Local\Microsoft\Windows\Temporary Internet Files\Content.Outlook\KN8TG1C5\HIMSS_STEPS_Infographic_082415.pn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37020" y="1492577"/>
            <a:ext cx="2044720" cy="2096676"/>
          </a:xfrm>
        </p:spPr>
      </p:pic>
      <p:pic>
        <p:nvPicPr>
          <p:cNvPr id="8" name="Picture 7" descr="purple_up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521" y="1711179"/>
            <a:ext cx="2921552" cy="2693671"/>
          </a:xfrm>
          <a:prstGeom prst="rect">
            <a:avLst/>
          </a:prstGeom>
        </p:spPr>
      </p:pic>
      <p:sp>
        <p:nvSpPr>
          <p:cNvPr id="9" name="TextBox 7"/>
          <p:cNvSpPr txBox="1"/>
          <p:nvPr/>
        </p:nvSpPr>
        <p:spPr>
          <a:xfrm>
            <a:off x="447521" y="2343695"/>
            <a:ext cx="2704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chemeClr val="bg1"/>
                </a:solidFill>
                <a:latin typeface="Verdana"/>
                <a:cs typeface="Verdana"/>
              </a:rPr>
              <a:t>Satisfaction </a:t>
            </a:r>
            <a:br>
              <a:rPr lang="en-US" b="1" dirty="0">
                <a:solidFill>
                  <a:schemeClr val="bg1"/>
                </a:solidFill>
                <a:latin typeface="Verdana"/>
                <a:cs typeface="Verdana"/>
              </a:rPr>
            </a:br>
            <a:r>
              <a:rPr lang="en-US" b="1" dirty="0">
                <a:solidFill>
                  <a:schemeClr val="bg1"/>
                </a:solidFill>
                <a:latin typeface="Verdana"/>
                <a:cs typeface="Verdana"/>
              </a:rPr>
              <a:t>of stakeholders</a:t>
            </a:r>
          </a:p>
        </p:txBody>
      </p:sp>
      <p:pic>
        <p:nvPicPr>
          <p:cNvPr id="10" name="Picture 9" descr="red_down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4530" y="1711179"/>
            <a:ext cx="2985758" cy="2752869"/>
          </a:xfrm>
          <a:prstGeom prst="rect">
            <a:avLst/>
          </a:prstGeom>
        </p:spPr>
      </p:pic>
      <p:sp>
        <p:nvSpPr>
          <p:cNvPr id="11" name="TextBox 13"/>
          <p:cNvSpPr txBox="1"/>
          <p:nvPr/>
        </p:nvSpPr>
        <p:spPr>
          <a:xfrm>
            <a:off x="3452385" y="2348522"/>
            <a:ext cx="2571433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chemeClr val="bg1"/>
                </a:solidFill>
                <a:latin typeface="Verdana"/>
                <a:cs typeface="Verdana"/>
              </a:rPr>
              <a:t>Risk </a:t>
            </a:r>
            <a:br>
              <a:rPr lang="en-US" b="1" dirty="0">
                <a:solidFill>
                  <a:schemeClr val="bg1"/>
                </a:solidFill>
                <a:latin typeface="Verdana"/>
                <a:cs typeface="Verdana"/>
              </a:rPr>
            </a:br>
            <a:r>
              <a:rPr lang="en-US" b="1" dirty="0">
                <a:solidFill>
                  <a:schemeClr val="bg1"/>
                </a:solidFill>
                <a:latin typeface="Verdana"/>
                <a:cs typeface="Verdana"/>
              </a:rPr>
              <a:t>of wasted time and resources</a:t>
            </a:r>
            <a:endParaRPr lang="en-US" sz="135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3039" y="4464048"/>
            <a:ext cx="939265" cy="69619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5950" y="4464047"/>
            <a:ext cx="657005" cy="696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657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Inspiration from 25+ years ago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193722" y="2694709"/>
            <a:ext cx="3790951" cy="5870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Y’all start building the solution…</a:t>
            </a:r>
            <a:b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…I’ll go ask what they want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921" y="2694710"/>
            <a:ext cx="3733800" cy="265041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93344" y="5143500"/>
            <a:ext cx="3816711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(Unknown artist, numerous Internet sources)</a:t>
            </a:r>
          </a:p>
        </p:txBody>
      </p:sp>
    </p:spTree>
    <p:extLst>
      <p:ext uri="{BB962C8B-B14F-4D97-AF65-F5344CB8AC3E}">
        <p14:creationId xmlns:p14="http://schemas.microsoft.com/office/powerpoint/2010/main" val="1751499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000" dirty="0"/>
              <a:t>“The hardest single part of building a software system is deciding precisely what to build.” (Fred Brooks, 1987)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211" y="1691068"/>
            <a:ext cx="731612" cy="671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784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419" y="1399888"/>
            <a:ext cx="7402946" cy="3155179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000" dirty="0"/>
              <a:t>“The difficulties encountered in accurately capturing system </a:t>
            </a:r>
            <a:r>
              <a:rPr lang="en-US" sz="2000" b="1" dirty="0"/>
              <a:t>requirements</a:t>
            </a:r>
            <a:r>
              <a:rPr lang="en-US" sz="2000" dirty="0"/>
              <a:t> have been suggested to be a </a:t>
            </a:r>
            <a:r>
              <a:rPr lang="en-US" sz="2000" b="1" dirty="0"/>
              <a:t>major factor in the failure </a:t>
            </a:r>
            <a:r>
              <a:rPr lang="en-US" sz="2000" dirty="0"/>
              <a:t>of 90% of large software projects.” (Davis, et al., 2006)</a:t>
            </a:r>
            <a:br>
              <a:rPr lang="en-US" sz="2000" dirty="0"/>
            </a:br>
            <a:endParaRPr lang="en-US" sz="2000" dirty="0"/>
          </a:p>
          <a:p>
            <a:pPr>
              <a:lnSpc>
                <a:spcPct val="120000"/>
              </a:lnSpc>
            </a:pPr>
            <a:r>
              <a:rPr lang="en-US" sz="2000" dirty="0"/>
              <a:t>“It is clear that </a:t>
            </a:r>
            <a:r>
              <a:rPr lang="en-US" sz="2000" b="1" dirty="0"/>
              <a:t>requirements elicitation has not been done well </a:t>
            </a:r>
            <a:r>
              <a:rPr lang="en-US" sz="2000" dirty="0"/>
              <a:t>and that failure causes considerable problems.” (Davey &amp; Cope, 2008)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211" y="1691068"/>
            <a:ext cx="731612" cy="671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532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Problem Continues…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en-US" sz="2000" dirty="0"/>
          </a:p>
          <a:p>
            <a:r>
              <a:rPr lang="en-US" sz="2000" dirty="0"/>
              <a:t>“Studies show that 80 to 85 percent of project </a:t>
            </a:r>
            <a:r>
              <a:rPr lang="en-US" sz="2000" b="1" dirty="0"/>
              <a:t>failures are due to incorrect requirements</a:t>
            </a:r>
            <a:r>
              <a:rPr lang="en-US" sz="2000" dirty="0"/>
              <a:t>.”  (Don </a:t>
            </a:r>
            <a:r>
              <a:rPr lang="en-US" sz="2000" dirty="0" err="1"/>
              <a:t>Reinertsen</a:t>
            </a:r>
            <a:r>
              <a:rPr lang="en-US" sz="2000" dirty="0"/>
              <a:t>, 2011)</a:t>
            </a:r>
          </a:p>
          <a:p>
            <a:pPr lvl="1"/>
            <a:endParaRPr lang="en-US" sz="2000" dirty="0"/>
          </a:p>
          <a:p>
            <a:r>
              <a:rPr lang="en-US" sz="2000" dirty="0"/>
              <a:t>“Research suggests that </a:t>
            </a:r>
            <a:r>
              <a:rPr lang="en-US" sz="2000" b="1" dirty="0"/>
              <a:t>requirements engineering is not well done</a:t>
            </a:r>
            <a:r>
              <a:rPr lang="en-US" sz="2000" dirty="0"/>
              <a:t> in industry.” (Phillip </a:t>
            </a:r>
            <a:r>
              <a:rPr lang="en-US" sz="2000" dirty="0" err="1"/>
              <a:t>Laplante</a:t>
            </a:r>
            <a:r>
              <a:rPr lang="en-US" sz="2000" dirty="0"/>
              <a:t>, 2014)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211" y="1691068"/>
            <a:ext cx="731612" cy="671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698522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DVG24270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E11B22"/>
      </a:accent1>
      <a:accent2>
        <a:srgbClr val="939598"/>
      </a:accent2>
      <a:accent3>
        <a:srgbClr val="D3D4D5"/>
      </a:accent3>
      <a:accent4>
        <a:srgbClr val="E35235"/>
      </a:accent4>
      <a:accent5>
        <a:srgbClr val="FDCFB8"/>
      </a:accent5>
      <a:accent6>
        <a:srgbClr val="041C3A"/>
      </a:accent6>
      <a:hlink>
        <a:srgbClr val="FE9202"/>
      </a:hlink>
      <a:folHlink>
        <a:srgbClr val="FFC00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 bwMode="auto">
        <a:noFill/>
        <a:ln w="9525">
          <a:noFill/>
          <a:miter lim="800000"/>
          <a:headEnd/>
          <a:tailEnd/>
        </a:ln>
        <a:effectLst/>
      </a:spPr>
      <a:bodyPr vert="horz" wrap="square" lIns="18288" tIns="18288" rIns="18288" bIns="18288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ts val="300"/>
          </a:spcBef>
          <a:spcAft>
            <a:spcPts val="400"/>
          </a:spcAft>
          <a:buClr>
            <a:schemeClr val="accent5">
              <a:lumMod val="50000"/>
            </a:schemeClr>
          </a:buClr>
          <a:buSzTx/>
          <a:buFont typeface="Webdings" pitchFamily="18" charset="2"/>
          <a:buNone/>
          <a:tabLst/>
          <a:defRPr kumimoji="0" sz="2400" b="0" i="0" u="none" strike="noStrike" kern="0" cap="none" spc="0" normalizeH="0" baseline="0" noProof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Calibri" pitchFamily="34" charset="0"/>
            <a:ea typeface="+mn-ea"/>
            <a:cs typeface="+mn-cs"/>
          </a:defRPr>
        </a:defPPr>
      </a:lstStyle>
    </a:txDef>
  </a:objectDefaults>
  <a:extraClrSchemeLst>
    <a:extraClrScheme>
      <a:clrScheme name="1_blank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5">
        <a:dk1>
          <a:srgbClr val="000000"/>
        </a:dk1>
        <a:lt1>
          <a:srgbClr val="FFFFFF"/>
        </a:lt1>
        <a:dk2>
          <a:srgbClr val="000000"/>
        </a:dk2>
        <a:lt2>
          <a:srgbClr val="003366"/>
        </a:lt2>
        <a:accent1>
          <a:srgbClr val="336699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ADB8CA"/>
        </a:accent5>
        <a:accent6>
          <a:srgbClr val="B90000"/>
        </a:accent6>
        <a:hlink>
          <a:srgbClr val="99CC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6">
        <a:dk1>
          <a:srgbClr val="000000"/>
        </a:dk1>
        <a:lt1>
          <a:srgbClr val="FFFFFF"/>
        </a:lt1>
        <a:dk2>
          <a:srgbClr val="000000"/>
        </a:dk2>
        <a:lt2>
          <a:srgbClr val="003366"/>
        </a:lt2>
        <a:accent1>
          <a:srgbClr val="336699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ADB8CA"/>
        </a:accent5>
        <a:accent6>
          <a:srgbClr val="B90000"/>
        </a:accent6>
        <a:hlink>
          <a:srgbClr val="99CC99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7">
        <a:dk1>
          <a:srgbClr val="000000"/>
        </a:dk1>
        <a:lt1>
          <a:srgbClr val="FFFFFF"/>
        </a:lt1>
        <a:dk2>
          <a:srgbClr val="204162"/>
        </a:dk2>
        <a:lt2>
          <a:srgbClr val="B2B2B2"/>
        </a:lt2>
        <a:accent1>
          <a:srgbClr val="336699"/>
        </a:accent1>
        <a:accent2>
          <a:srgbClr val="C0D5EA"/>
        </a:accent2>
        <a:accent3>
          <a:srgbClr val="FFFFFF"/>
        </a:accent3>
        <a:accent4>
          <a:srgbClr val="000000"/>
        </a:accent4>
        <a:accent5>
          <a:srgbClr val="ADB8CA"/>
        </a:accent5>
        <a:accent6>
          <a:srgbClr val="AEC1D4"/>
        </a:accent6>
        <a:hlink>
          <a:srgbClr val="99CC99"/>
        </a:hlink>
        <a:folHlink>
          <a:srgbClr val="478F4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8">
        <a:dk1>
          <a:srgbClr val="00234C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1C4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9">
        <a:dk1>
          <a:srgbClr val="00234C"/>
        </a:dk1>
        <a:lt1>
          <a:srgbClr val="FFFFFF"/>
        </a:lt1>
        <a:dk2>
          <a:srgbClr val="00234C"/>
        </a:dk2>
        <a:lt2>
          <a:srgbClr val="5F5F5F"/>
        </a:lt2>
        <a:accent1>
          <a:srgbClr val="004B85"/>
        </a:accent1>
        <a:accent2>
          <a:srgbClr val="EEB30E"/>
        </a:accent2>
        <a:accent3>
          <a:srgbClr val="FFFFFF"/>
        </a:accent3>
        <a:accent4>
          <a:srgbClr val="001C40"/>
        </a:accent4>
        <a:accent5>
          <a:srgbClr val="AAB1C2"/>
        </a:accent5>
        <a:accent6>
          <a:srgbClr val="D8A20C"/>
        </a:accent6>
        <a:hlink>
          <a:srgbClr val="4F0044"/>
        </a:hlink>
        <a:folHlink>
          <a:srgbClr val="00554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561</TotalTime>
  <Words>2094</Words>
  <Application>Microsoft Office PowerPoint</Application>
  <PresentationFormat>On-screen Show (4:3)</PresentationFormat>
  <Paragraphs>311</Paragraphs>
  <Slides>40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7" baseType="lpstr">
      <vt:lpstr>Arial</vt:lpstr>
      <vt:lpstr>Cooper Black</vt:lpstr>
      <vt:lpstr>Symbol</vt:lpstr>
      <vt:lpstr>Times New Roman</vt:lpstr>
      <vt:lpstr>Verdana</vt:lpstr>
      <vt:lpstr>Webdings</vt:lpstr>
      <vt:lpstr>blank</vt:lpstr>
      <vt:lpstr>Constructing Requirements:  Improving Success of HIT Projects</vt:lpstr>
      <vt:lpstr>Conflict of Interest Disclosure</vt:lpstr>
      <vt:lpstr>Learning Objectives</vt:lpstr>
      <vt:lpstr>Agenda</vt:lpstr>
      <vt:lpstr>Realizing the Value of Health IT</vt:lpstr>
      <vt:lpstr>Inspiration from 25+ years ago</vt:lpstr>
      <vt:lpstr>The Problem</vt:lpstr>
      <vt:lpstr>The Problem</vt:lpstr>
      <vt:lpstr>The Problem Continues…</vt:lpstr>
      <vt:lpstr>The Problem Applies to Healthcare</vt:lpstr>
      <vt:lpstr>The Problem Applies to Healthcare</vt:lpstr>
      <vt:lpstr>PowerPoint Presentation</vt:lpstr>
      <vt:lpstr>The Question</vt:lpstr>
      <vt:lpstr>Researcher’s Perspective</vt:lpstr>
      <vt:lpstr>Three-Legged Stool</vt:lpstr>
      <vt:lpstr>Sensitizing Concepts</vt:lpstr>
      <vt:lpstr>Resolving Conflicting Requirements</vt:lpstr>
      <vt:lpstr>Power</vt:lpstr>
      <vt:lpstr>Turnover</vt:lpstr>
      <vt:lpstr>Diverse Perspectives</vt:lpstr>
      <vt:lpstr>Assumptions</vt:lpstr>
      <vt:lpstr>Challenges Identified</vt:lpstr>
      <vt:lpstr>Summary of The Problem</vt:lpstr>
      <vt:lpstr>Summary of Requirements Challenges</vt:lpstr>
      <vt:lpstr>Requirements are Knowledge</vt:lpstr>
      <vt:lpstr>Evolution of Society</vt:lpstr>
      <vt:lpstr>Theories of Knowledge</vt:lpstr>
      <vt:lpstr>Theories of Knowledge</vt:lpstr>
      <vt:lpstr>Stakeholder Theory</vt:lpstr>
      <vt:lpstr>Waterfall Lifecycle</vt:lpstr>
      <vt:lpstr>Agile Lifecycle</vt:lpstr>
      <vt:lpstr>Lifecycle Models</vt:lpstr>
      <vt:lpstr>Recommendations</vt:lpstr>
      <vt:lpstr>Recommendations</vt:lpstr>
      <vt:lpstr>Recommendations</vt:lpstr>
      <vt:lpstr>Three-Legged Stool: Reimagined</vt:lpstr>
      <vt:lpstr>Questions</vt:lpstr>
      <vt:lpstr>References</vt:lpstr>
      <vt:lpstr>References continued</vt:lpstr>
      <vt:lpstr>References continued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Rich Robinson</dc:creator>
  <cp:lastModifiedBy>David Gibbs</cp:lastModifiedBy>
  <cp:revision>49</cp:revision>
  <cp:lastPrinted>2005-04-28T18:06:56Z</cp:lastPrinted>
  <dcterms:created xsi:type="dcterms:W3CDTF">2012-12-07T14:16:23Z</dcterms:created>
  <dcterms:modified xsi:type="dcterms:W3CDTF">2017-05-25T01:22:38Z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Only">
    <vt:lpwstr>No</vt:lpwstr>
  </property>
  <property fmtid="{D5CDD505-2E9C-101B-9397-08002B2CF9AE}" pid="3" name="Expires">
    <vt:filetime>2007-10-28T12:00:00Z</vt:filetime>
  </property>
</Properties>
</file>